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s/slide43.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45.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handoutMasters/handoutMaster1.xml" ContentType="application/vnd.openxmlformats-officedocument.presentationml.handoutMaster+xml"/>
  <Override PartName="/ppt/ink/ink5.xml" ContentType="application/inkml+xml"/>
  <Override PartName="/ppt/ink/ink3.xml" ContentType="application/inkml+xml"/>
  <Override PartName="/ppt/ink/ink4.xml" ContentType="application/inkml+xml"/>
  <Override PartName="/ppt/ink/ink1.xml" ContentType="application/inkml+xml"/>
  <Override PartName="/ppt/ink/ink2.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47"/>
  </p:notesMasterIdLst>
  <p:handoutMasterIdLst>
    <p:handoutMasterId r:id="rId48"/>
  </p:handoutMasterIdLst>
  <p:sldIdLst>
    <p:sldId id="627" r:id="rId2"/>
    <p:sldId id="678" r:id="rId3"/>
    <p:sldId id="630" r:id="rId4"/>
    <p:sldId id="679" r:id="rId5"/>
    <p:sldId id="631" r:id="rId6"/>
    <p:sldId id="632" r:id="rId7"/>
    <p:sldId id="633" r:id="rId8"/>
    <p:sldId id="634" r:id="rId9"/>
    <p:sldId id="635" r:id="rId10"/>
    <p:sldId id="629" r:id="rId11"/>
    <p:sldId id="636" r:id="rId12"/>
    <p:sldId id="681" r:id="rId13"/>
    <p:sldId id="637" r:id="rId14"/>
    <p:sldId id="638" r:id="rId15"/>
    <p:sldId id="639" r:id="rId16"/>
    <p:sldId id="640" r:id="rId17"/>
    <p:sldId id="653" r:id="rId18"/>
    <p:sldId id="643" r:id="rId19"/>
    <p:sldId id="682" r:id="rId20"/>
    <p:sldId id="646" r:id="rId21"/>
    <p:sldId id="647" r:id="rId22"/>
    <p:sldId id="641" r:id="rId23"/>
    <p:sldId id="645" r:id="rId24"/>
    <p:sldId id="652" r:id="rId25"/>
    <p:sldId id="683" r:id="rId26"/>
    <p:sldId id="649" r:id="rId27"/>
    <p:sldId id="644" r:id="rId28"/>
    <p:sldId id="654" r:id="rId29"/>
    <p:sldId id="655" r:id="rId30"/>
    <p:sldId id="684" r:id="rId31"/>
    <p:sldId id="648" r:id="rId32"/>
    <p:sldId id="666" r:id="rId33"/>
    <p:sldId id="667" r:id="rId34"/>
    <p:sldId id="660" r:id="rId35"/>
    <p:sldId id="657" r:id="rId36"/>
    <p:sldId id="665" r:id="rId37"/>
    <p:sldId id="661" r:id="rId38"/>
    <p:sldId id="668" r:id="rId39"/>
    <p:sldId id="669" r:id="rId40"/>
    <p:sldId id="671" r:id="rId41"/>
    <p:sldId id="673" r:id="rId42"/>
    <p:sldId id="674" r:id="rId43"/>
    <p:sldId id="675" r:id="rId44"/>
    <p:sldId id="676" r:id="rId45"/>
    <p:sldId id="677" r:id="rId46"/>
  </p:sldIdLst>
  <p:sldSz cx="12192000" cy="6858000"/>
  <p:notesSz cx="7099300" cy="10234613"/>
  <p:custDataLst>
    <p:tags r:id="rId49"/>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00CC"/>
    <a:srgbClr val="E57071"/>
    <a:srgbClr val="DE68FF"/>
    <a:srgbClr val="FF9786"/>
    <a:srgbClr val="D3000F"/>
    <a:srgbClr val="FFFF00"/>
    <a:srgbClr val="FF3300"/>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1" autoAdjust="0"/>
    <p:restoredTop sz="86214" autoAdjust="0"/>
  </p:normalViewPr>
  <p:slideViewPr>
    <p:cSldViewPr snapToGrid="0">
      <p:cViewPr varScale="1">
        <p:scale>
          <a:sx n="63" d="100"/>
          <a:sy n="63" d="100"/>
        </p:scale>
        <p:origin x="12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vl1pPr>
          </a:lstStyle>
          <a:p>
            <a:pPr>
              <a:defRPr/>
            </a:pPr>
            <a:fld id="{5EC49A0E-63A9-4A0D-AD2C-B7E2E2E8BB5B}" type="slidenum">
              <a:rPr lang="en-US"/>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7T06:38:34.307"/>
    </inkml:context>
    <inkml:brush xml:id="br0">
      <inkml:brushProperty name="width" value="0.05292" units="cm"/>
      <inkml:brushProperty name="height" value="0.05292" units="cm"/>
      <inkml:brushProperty name="color" value="#FF0000"/>
    </inkml:brush>
  </inkml:definitions>
  <inkml:trace contextRef="#ctx0" brushRef="#br0">5184 4911 0,'0'-49'15,"0"-1"-15,0 0 16,0 1-16,0-1 16,0 1-16,0-1 15,0 0-15,0-173 47,50 0 0,-1 99 0,1 124 359</inkml:trace>
  <inkml:trace contextRef="#ctx0" brushRef="#br0" timeOffset="2452.5948">5333 3621 0,'-50'0'422</inkml:trace>
  <inkml:trace contextRef="#ctx0" brushRef="#br0" timeOffset="2961.6891">4490 3249 0,'24'0'47,"-24"25"-31,25-25-16</inkml:trace>
  <inkml:trace contextRef="#ctx0" brushRef="#br0" timeOffset="4092.0881">4638 3299 0,'0'25'359,"0"24"266,0-24-594,0 0 0</inkml:trace>
  <inkml:trace contextRef="#ctx0" brushRef="#br0" timeOffset="15842.0512">9649 6995 0,'-25'0'531,"0"0"-265,25 25-266,-49 24 125,24-24-94</inkml:trace>
  <inkml:trace contextRef="#ctx0" brushRef="#br0" timeOffset="17408.3101">8037 4440 0,'-50'-25'0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8T10:37:11.20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7953848-86F4-4C57-A9F7-2B1E5F50DFF2}" emma:medium="tactile" emma:mode="ink">
          <msink:context xmlns:msink="http://schemas.microsoft.com/ink/2010/main" type="inkDrawing" rotatedBoundingBox="25687,8912 25735,8865 25745,8875 25697,8923" shapeName="Other"/>
        </emma:interpretation>
      </emma:emma>
    </inkml:annotationXML>
    <inkml:trace contextRef="#ctx0" brushRef="#br0">0 0 0,'48'-48'31</inkml:trace>
  </inkml:traceGroup>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8T10:37:11.07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BACD8C5-6F32-4904-AEEA-6A3B17CF824D}" emma:medium="tactile" emma:mode="ink">
          <msink:context xmlns:msink="http://schemas.microsoft.com/ink/2010/main" type="inkDrawing" rotatedBoundingBox="25687,8913 25702,8913 25702,8928 25687,8928" shapeName="Other"/>
        </emma:interpretation>
      </emma:emma>
    </inkml:annotationXML>
    <inkml:trace contextRef="#ctx0" brushRef="#br0">0 0 0</inkml:trace>
  </inkml:traceGroup>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9T03:43:36.542"/>
    </inkml:context>
    <inkml:brush xml:id="br0">
      <inkml:brushProperty name="width" value="0.05292" units="cm"/>
      <inkml:brushProperty name="height" value="0.05292" units="cm"/>
      <inkml:brushProperty name="color" value="#FF0000"/>
    </inkml:brush>
  </inkml:definitions>
  <inkml:trace contextRef="#ctx0" brushRef="#br0">19124 6648 0,'25'24'109,"0"-24"-93,0 0-16,0 0 16,24 0-16,1 25 15,49-25-15,25 0 16,50 25-16,-1-25 15,1 0-15,-25 0 16,0 0-16,-25 0 16,24 0-16,-23 0 15,-26 0-15,-25 0 16,-24 0-16,-1 0 16,-24 0-16,0 0 15,0 0 1,0 0-16,-1 0 31,1 0-31,0 0 16,25 25-16,-26-25 15,1 0-15,0 0 16,0 0-16,0 0 16,24 0-16,-24 0 15,0 25-15,49-1 16,-49-24-16,25 0 15,24 0-15,1 0 16,-26 0-16,1 0 16,-1 0-16,1 25 15,0-25-15,-26 0 16,26 0-16,0 25 16,-26-25-16,1 0 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8T11:02:29.34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EAB7F50-C899-4605-A56F-486953A9EAB5}" emma:medium="tactile" emma:mode="ink">
          <msink:context xmlns:msink="http://schemas.microsoft.com/ink/2010/main" type="inkDrawing" rotatedBoundingBox="3892,12026 4671,11016 4891,11186 4113,12196" semanticType="callout" shapeName="Other"/>
        </emma:interpretation>
      </emma:emma>
    </inkml:annotationXML>
    <inkml:trace contextRef="#ctx0" brushRef="#br0">59 1064 0,'-59'0'15,"59"-59"17,0-1-1,0 1-15,0-59-1,0 59 1,118 59-1,-118-59 1,0-59 47,59 118-48,-59-59 1,59 59-1,-59-59-15,59 59 16,59-118 0,-59 118 15,-59-59 16,59 59-47,-59-59 15,118 59 1,-118-60 0,60 60 15,-60-118-15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ln>
          <a:effectLst/>
        </p:spPr>
        <p:txBody>
          <a:bodyPr vert="horz" wrap="square" lIns="96661" tIns="48331" rIns="96661" bIns="48331"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vl1pPr>
          </a:lstStyle>
          <a:p>
            <a:pPr>
              <a:defRPr/>
            </a:pPr>
            <a:fld id="{4B81D889-D7E9-4039-B45C-464273848925}"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267D66-1DF1-4D33-8DE5-E398444DA1FC}" type="slidenum">
              <a:rPr lang="en-US" altLang="en-US"/>
              <a:pPr/>
              <a:t>38</a:t>
            </a:fld>
            <a:endParaRPr lang="en-US" altLang="en-US"/>
          </a:p>
        </p:txBody>
      </p:sp>
      <p:sp>
        <p:nvSpPr>
          <p:cNvPr id="45057" name="Rectangle 1"/>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1557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7CAB93-51B4-4626-817A-1679A1B04A83}" type="slidenum">
              <a:rPr lang="en-US" altLang="en-US"/>
              <a:pPr/>
              <a:t>39</a:t>
            </a:fld>
            <a:endParaRPr lang="en-US" altLang="en-US"/>
          </a:p>
        </p:txBody>
      </p:sp>
      <p:sp>
        <p:nvSpPr>
          <p:cNvPr id="46081" name="Rectangle 1"/>
          <p:cNvSpPr txBox="1">
            <a:spLocks noGrp="1" noRot="1" noChangeAspect="1" noChangeArrowheads="1"/>
          </p:cNvSpPr>
          <p:nvPr>
            <p:ph type="sldImg"/>
          </p:nvPr>
        </p:nvSpPr>
        <p:spPr bwMode="auto">
          <a:xfrm>
            <a:off x="1370013" y="763588"/>
            <a:ext cx="5030787"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47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E597619-336E-4F00-9C49-AF2B81F93E90}" type="slidenum">
              <a:rPr lang="en-US" altLang="en-US"/>
              <a:pPr/>
              <a:t>40</a:t>
            </a:fld>
            <a:endParaRPr lang="en-US" altLang="en-US"/>
          </a:p>
        </p:txBody>
      </p:sp>
      <p:sp>
        <p:nvSpPr>
          <p:cNvPr id="48129" name="Rectangle 1"/>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5438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27ECD6-E713-4E2B-A422-6A3022D7B65F}" type="slidenum">
              <a:rPr lang="en-US" altLang="en-US"/>
              <a:pPr/>
              <a:t>41</a:t>
            </a:fld>
            <a:endParaRPr lang="en-US" altLang="en-US"/>
          </a:p>
        </p:txBody>
      </p:sp>
      <p:sp>
        <p:nvSpPr>
          <p:cNvPr id="50177" name="Rectangle 1"/>
          <p:cNvSpPr txBox="1">
            <a:spLocks noGrp="1" noRot="1" noChangeAspect="1" noChangeArrowheads="1"/>
          </p:cNvSpPr>
          <p:nvPr>
            <p:ph type="sldImg"/>
          </p:nvPr>
        </p:nvSpPr>
        <p:spPr bwMode="auto">
          <a:xfrm>
            <a:off x="1370013" y="763588"/>
            <a:ext cx="5030787"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53971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79CC816-DF7C-47C7-8AF1-C659AE033A7E}" type="slidenum">
              <a:rPr lang="en-US" altLang="en-US"/>
              <a:pPr/>
              <a:t>42</a:t>
            </a:fld>
            <a:endParaRPr lang="en-US" altLang="en-US"/>
          </a:p>
        </p:txBody>
      </p:sp>
      <p:sp>
        <p:nvSpPr>
          <p:cNvPr id="51201" name="Rectangle 1"/>
          <p:cNvSpPr txBox="1">
            <a:spLocks noGrp="1" noRot="1" noChangeAspect="1" noChangeArrowheads="1"/>
          </p:cNvSpPr>
          <p:nvPr>
            <p:ph type="sldImg"/>
          </p:nvPr>
        </p:nvSpPr>
        <p:spPr bwMode="auto">
          <a:xfrm>
            <a:off x="1370013" y="763588"/>
            <a:ext cx="5030787"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215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2CFB7BE8-F8BA-49A6-B1AE-211EE9B783B5}"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6" name="Slide Number Placeholder 5"/>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65D97533-D035-40A8-97C2-5541E29269DD}"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6" name="Slide Number Placeholder 5"/>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2DB4A9F3-40C2-4F98-8ABC-6F17AE5FA63A}"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6" name="Slide Number Placeholder 5"/>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156B87FE-FF4E-4699-A991-ECB3E2F2C715}"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6" name="Slide Number Placeholder 5"/>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5335"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C9071621-FE5C-4AB9-8A3C-8C5EFE9ADCC5}"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6" name="Slide Number Placeholder 5"/>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FEBF8F97-BBB5-4D4E-840C-9AEC02944936}"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7" name="Slide Number Placeholder 6"/>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29E259AC-12B3-4CC0-A0E5-A9279ECAE930}"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9" name="Slide Number Placeholder 8"/>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8F3C4427-D57D-498A-866E-205C1BACBBE4}"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5" name="Slide Number Placeholder 4"/>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47644B4D-6CB5-4354-9546-39E7E6AE7834}"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4" name="Slide Number Placeholder 3"/>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A13A893A-F664-4456-8294-EFCE1F228A7D}"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7" name="Slide Number Placeholder 6"/>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fld id="{721FF729-ECF1-4A59-B7D8-F35173EFC019}"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Dr.Srinivasa Rao B, VIT-AP University, Amaravati</a:t>
            </a:r>
          </a:p>
        </p:txBody>
      </p:sp>
      <p:sp>
        <p:nvSpPr>
          <p:cNvPr id="7" name="Slide Number Placeholder 6"/>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marL="0" marR="0" lvl="0" indent="0" algn="l" defTabSz="1219200" rtl="0" eaLnBrk="1" fontAlgn="auto" latinLnBrk="0" hangingPunct="1">
              <a:lnSpc>
                <a:spcPct val="100000"/>
              </a:lnSpc>
              <a:spcBef>
                <a:spcPts val="0"/>
              </a:spcBef>
              <a:spcAft>
                <a:spcPts val="0"/>
              </a:spcAft>
              <a:buClrTx/>
              <a:buSzTx/>
              <a:buFontTx/>
              <a:buNone/>
              <a:defRPr/>
            </a:pPr>
            <a:fld id="{54F4F879-7F8A-4BDA-9715-E5FDEF98BEFE}"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31-Aug-22</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F043A558-56C3-499B-89A2-59E5853E6BB4}"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customXml" Target="../ink/ink3.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idx="4294967295"/>
          </p:nvPr>
        </p:nvSpPr>
        <p:spPr>
          <a:xfrm>
            <a:off x="0" y="-60325"/>
            <a:ext cx="12192000" cy="1143000"/>
          </a:xfrm>
        </p:spPr>
        <p:txBody>
          <a:bodyPr/>
          <a:lstStyle/>
          <a:p>
            <a:r>
              <a:rPr lang="en-US" altLang="en-US" sz="3600" dirty="0"/>
              <a:t>Introduction to </a:t>
            </a:r>
            <a:r>
              <a:rPr lang="en-US" altLang="en-US" sz="3600" dirty="0" smtClean="0"/>
              <a:t>ML-Module 1</a:t>
            </a:r>
            <a:endParaRPr lang="en-US" altLang="en-US" sz="3600" dirty="0"/>
          </a:p>
        </p:txBody>
      </p:sp>
      <p:sp>
        <p:nvSpPr>
          <p:cNvPr id="6147" name="Rectangle 1027"/>
          <p:cNvSpPr>
            <a:spLocks noGrp="1" noChangeArrowheads="1"/>
          </p:cNvSpPr>
          <p:nvPr>
            <p:ph type="body" idx="4294967295"/>
          </p:nvPr>
        </p:nvSpPr>
        <p:spPr>
          <a:xfrm>
            <a:off x="966158" y="1876904"/>
            <a:ext cx="10641013" cy="4530725"/>
          </a:xfrm>
        </p:spPr>
        <p:txBody>
          <a:bodyPr/>
          <a:lstStyle/>
          <a:p>
            <a:pPr marL="0" indent="0" algn="ctr">
              <a:buFont typeface="Wingdings" panose="05000000000000000000" pitchFamily="2" charset="2"/>
              <a:buNone/>
            </a:pPr>
            <a:r>
              <a:rPr lang="en-US" altLang="en-US" sz="2000" dirty="0"/>
              <a:t> </a:t>
            </a:r>
            <a:r>
              <a:rPr lang="en-US" altLang="en-US" sz="4000" dirty="0" smtClean="0"/>
              <a:t>Concept Learning</a:t>
            </a:r>
          </a:p>
          <a:p>
            <a:pPr marL="0" indent="0">
              <a:buFont typeface="Wingdings" panose="05000000000000000000" pitchFamily="2" charset="2"/>
              <a:buNone/>
            </a:pPr>
            <a:endParaRPr lang="en-US" altLang="en-US" sz="2000" dirty="0"/>
          </a:p>
        </p:txBody>
      </p:sp>
      <p:sp>
        <p:nvSpPr>
          <p:cNvPr id="6148" name="Line 1028"/>
          <p:cNvSpPr>
            <a:spLocks noChangeShapeType="1"/>
          </p:cNvSpPr>
          <p:nvPr/>
        </p:nvSpPr>
        <p:spPr bwMode="auto">
          <a:xfrm>
            <a:off x="2895600" y="3886200"/>
            <a:ext cx="0" cy="0"/>
          </a:xfrm>
          <a:prstGeom prst="line">
            <a:avLst/>
          </a:prstGeom>
          <a:noFill/>
          <a:ln w="127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pic>
        <p:nvPicPr>
          <p:cNvPr id="2" name="Picture 1"/>
          <p:cNvPicPr>
            <a:picLocks noChangeAspect="1"/>
          </p:cNvPicPr>
          <p:nvPr/>
        </p:nvPicPr>
        <p:blipFill>
          <a:blip r:embed="rId2"/>
          <a:stretch>
            <a:fillRect/>
          </a:stretch>
        </p:blipFill>
        <p:spPr>
          <a:xfrm>
            <a:off x="163830" y="1876904"/>
            <a:ext cx="4133850" cy="41338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014" y="123045"/>
            <a:ext cx="6226352" cy="4666593"/>
          </a:xfrm>
          <a:prstGeom prst="rect">
            <a:avLst/>
          </a:prstGeom>
        </p:spPr>
      </p:pic>
      <p:pic>
        <p:nvPicPr>
          <p:cNvPr id="5" name="Picture 4"/>
          <p:cNvPicPr>
            <a:picLocks noChangeAspect="1"/>
          </p:cNvPicPr>
          <p:nvPr/>
        </p:nvPicPr>
        <p:blipFill>
          <a:blip r:embed="rId3"/>
          <a:stretch>
            <a:fillRect/>
          </a:stretch>
        </p:blipFill>
        <p:spPr>
          <a:xfrm>
            <a:off x="6028358" y="2333295"/>
            <a:ext cx="6163642" cy="4485965"/>
          </a:xfrm>
          <a:prstGeom prst="rect">
            <a:avLst/>
          </a:prstGeom>
        </p:spPr>
      </p:pic>
      <p:sp>
        <p:nvSpPr>
          <p:cNvPr id="15" name="TextBox 14"/>
          <p:cNvSpPr txBox="1"/>
          <p:nvPr/>
        </p:nvSpPr>
        <p:spPr>
          <a:xfrm>
            <a:off x="1535502" y="5249846"/>
            <a:ext cx="3339376" cy="369332"/>
          </a:xfrm>
          <a:prstGeom prst="rect">
            <a:avLst/>
          </a:prstGeom>
          <a:noFill/>
        </p:spPr>
        <p:txBody>
          <a:bodyPr wrap="none" rtlCol="0">
            <a:spAutoFit/>
          </a:bodyPr>
          <a:lstStyle/>
          <a:p>
            <a:r>
              <a:rPr lang="en-IN" dirty="0" smtClean="0"/>
              <a:t>Ground truth or target concept </a:t>
            </a:r>
            <a:endParaRPr lang="en-IN" dirty="0"/>
          </a:p>
        </p:txBody>
      </p:sp>
    </p:spTree>
    <p:extLst>
      <p:ext uri="{BB962C8B-B14F-4D97-AF65-F5344CB8AC3E}">
        <p14:creationId xmlns:p14="http://schemas.microsoft.com/office/powerpoint/2010/main" val="2728283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Hypotheses-Representation</a:t>
            </a:r>
            <a:endParaRPr lang="en-IN" dirty="0"/>
          </a:p>
        </p:txBody>
      </p:sp>
      <p:pic>
        <p:nvPicPr>
          <p:cNvPr id="5" name="Picture 4"/>
          <p:cNvPicPr>
            <a:picLocks noChangeAspect="1"/>
          </p:cNvPicPr>
          <p:nvPr/>
        </p:nvPicPr>
        <p:blipFill>
          <a:blip r:embed="rId2"/>
          <a:stretch>
            <a:fillRect/>
          </a:stretch>
        </p:blipFill>
        <p:spPr>
          <a:xfrm>
            <a:off x="793630" y="1126995"/>
            <a:ext cx="9609827" cy="5561294"/>
          </a:xfrm>
          <a:prstGeom prst="rect">
            <a:avLst/>
          </a:prstGeom>
        </p:spPr>
      </p:pic>
    </p:spTree>
    <p:extLst>
      <p:ext uri="{BB962C8B-B14F-4D97-AF65-F5344CB8AC3E}">
        <p14:creationId xmlns:p14="http://schemas.microsoft.com/office/powerpoint/2010/main" val="899554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Example-Hypotheses</a:t>
            </a:r>
            <a:endParaRPr lang="en-US" dirty="0"/>
          </a:p>
        </p:txBody>
      </p:sp>
      <p:sp>
        <p:nvSpPr>
          <p:cNvPr id="3" name="Content Placeholder 2"/>
          <p:cNvSpPr>
            <a:spLocks noGrp="1"/>
          </p:cNvSpPr>
          <p:nvPr>
            <p:ph idx="1"/>
          </p:nvPr>
        </p:nvSpPr>
        <p:spPr>
          <a:xfrm>
            <a:off x="609600" y="1051561"/>
            <a:ext cx="10972800" cy="5608320"/>
          </a:xfrm>
        </p:spPr>
        <p:txBody>
          <a:bodyPr>
            <a:normAutofit/>
          </a:bodyPr>
          <a:lstStyle/>
          <a:p>
            <a:r>
              <a:rPr lang="en-US" sz="3600" dirty="0" smtClean="0"/>
              <a:t>H1: ( ?, </a:t>
            </a:r>
            <a:r>
              <a:rPr lang="en-US" sz="3600" dirty="0" err="1" smtClean="0"/>
              <a:t>Triangle,Round</a:t>
            </a:r>
            <a:r>
              <a:rPr lang="en-US" sz="3600" dirty="0" smtClean="0"/>
              <a:t>,?,?) </a:t>
            </a:r>
          </a:p>
          <a:p>
            <a:pPr marL="0" indent="0">
              <a:buNone/>
            </a:pPr>
            <a:r>
              <a:rPr lang="en-US" sz="3600" dirty="0" smtClean="0">
                <a:sym typeface="Wingdings" panose="05000000000000000000" pitchFamily="2" charset="2"/>
              </a:rPr>
              <a:t>	 will have triangle eyes and round face</a:t>
            </a:r>
          </a:p>
          <a:p>
            <a:r>
              <a:rPr lang="en-US" sz="3600" dirty="0" smtClean="0">
                <a:sym typeface="Wingdings" panose="05000000000000000000" pitchFamily="2" charset="2"/>
              </a:rPr>
              <a:t>H2: Most general hypothesis</a:t>
            </a:r>
          </a:p>
          <a:p>
            <a:pPr marL="0" indent="0">
              <a:buNone/>
            </a:pPr>
            <a:r>
              <a:rPr lang="en-US" sz="3600" dirty="0" smtClean="0">
                <a:sym typeface="Wingdings" panose="05000000000000000000" pitchFamily="2" charset="2"/>
              </a:rPr>
              <a:t>	(?,?,?,?,?) all faces </a:t>
            </a:r>
            <a:endParaRPr lang="en-US" sz="3600" dirty="0" smtClean="0"/>
          </a:p>
          <a:p>
            <a:r>
              <a:rPr lang="en-US" sz="3600" dirty="0"/>
              <a:t> H3: Most specific possible </a:t>
            </a:r>
            <a:r>
              <a:rPr lang="en-US" sz="3600" dirty="0" smtClean="0"/>
              <a:t>hypothesis</a:t>
            </a:r>
          </a:p>
          <a:p>
            <a:r>
              <a:rPr lang="en-US" sz="3600" dirty="0" smtClean="0"/>
              <a:t>(Ø,</a:t>
            </a:r>
            <a:r>
              <a:rPr lang="en-US" sz="3600" dirty="0"/>
              <a:t> Ø</a:t>
            </a:r>
            <a:r>
              <a:rPr lang="en-US" sz="3600" dirty="0" smtClean="0"/>
              <a:t>,</a:t>
            </a:r>
            <a:r>
              <a:rPr lang="en-US" sz="3600" dirty="0"/>
              <a:t> Ø</a:t>
            </a:r>
            <a:r>
              <a:rPr lang="en-US" sz="3600" dirty="0" smtClean="0"/>
              <a:t>,</a:t>
            </a:r>
            <a:r>
              <a:rPr lang="en-US" sz="3600" dirty="0"/>
              <a:t> Ø</a:t>
            </a:r>
            <a:r>
              <a:rPr lang="en-US" sz="3600" dirty="0" smtClean="0"/>
              <a:t>,</a:t>
            </a:r>
            <a:r>
              <a:rPr lang="en-US" sz="3600" dirty="0"/>
              <a:t> </a:t>
            </a:r>
            <a:r>
              <a:rPr lang="en-US" sz="3600" dirty="0" smtClean="0"/>
              <a:t>Ø) No faces will </a:t>
            </a:r>
            <a:r>
              <a:rPr lang="en-US" sz="3600" dirty="0" smtClean="0">
                <a:sym typeface="Wingdings" panose="05000000000000000000" pitchFamily="2" charset="2"/>
              </a:rPr>
              <a:t></a:t>
            </a:r>
            <a:endParaRPr lang="en-US" sz="3600" dirty="0"/>
          </a:p>
        </p:txBody>
      </p:sp>
    </p:spTree>
    <p:extLst>
      <p:ext uri="{BB962C8B-B14F-4D97-AF65-F5344CB8AC3E}">
        <p14:creationId xmlns:p14="http://schemas.microsoft.com/office/powerpoint/2010/main" val="1374380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Prototypical Concept Learning Task</a:t>
            </a:r>
            <a:endParaRPr lang="en-IN" dirty="0"/>
          </a:p>
        </p:txBody>
      </p:sp>
      <p:sp>
        <p:nvSpPr>
          <p:cNvPr id="3" name="Content Placeholder 2"/>
          <p:cNvSpPr>
            <a:spLocks noGrp="1"/>
          </p:cNvSpPr>
          <p:nvPr>
            <p:ph idx="1"/>
          </p:nvPr>
        </p:nvSpPr>
        <p:spPr>
          <a:xfrm>
            <a:off x="448574" y="1259457"/>
            <a:ext cx="11352362" cy="5365630"/>
          </a:xfrm>
        </p:spPr>
        <p:txBody>
          <a:bodyPr/>
          <a:lstStyle/>
          <a:p>
            <a:endParaRPr lang="en-IN" dirty="0"/>
          </a:p>
        </p:txBody>
      </p:sp>
      <p:pic>
        <p:nvPicPr>
          <p:cNvPr id="4" name="Picture 3"/>
          <p:cNvPicPr>
            <a:picLocks noChangeAspect="1"/>
          </p:cNvPicPr>
          <p:nvPr/>
        </p:nvPicPr>
        <p:blipFill>
          <a:blip r:embed="rId2"/>
          <a:stretch>
            <a:fillRect/>
          </a:stretch>
        </p:blipFill>
        <p:spPr>
          <a:xfrm>
            <a:off x="948905" y="1187106"/>
            <a:ext cx="9421295" cy="5670894"/>
          </a:xfrm>
          <a:prstGeom prst="rect">
            <a:avLst/>
          </a:prstGeom>
        </p:spPr>
      </p:pic>
    </p:spTree>
    <p:extLst>
      <p:ext uri="{BB962C8B-B14F-4D97-AF65-F5344CB8AC3E}">
        <p14:creationId xmlns:p14="http://schemas.microsoft.com/office/powerpoint/2010/main" val="677194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3000" dirty="0" smtClean="0"/>
              <a:t>For </a:t>
            </a:r>
            <a:r>
              <a:rPr lang="en-US" sz="3000" dirty="0"/>
              <a:t>a positive training example x, C(x)=1 and for a negative training example C(x) = </a:t>
            </a:r>
            <a:r>
              <a:rPr lang="en-US" sz="3000" dirty="0" smtClean="0"/>
              <a:t>0</a:t>
            </a:r>
          </a:p>
          <a:p>
            <a:r>
              <a:rPr lang="en-US" sz="3000" dirty="0" smtClean="0"/>
              <a:t>The </a:t>
            </a:r>
            <a:r>
              <a:rPr lang="en-US" sz="3000" dirty="0"/>
              <a:t>main job of the learner is to hypothesize and find a hypothesis h such that for every training example x in the training set: h(x) = C(x)</a:t>
            </a:r>
            <a:endParaRPr lang="en-US" sz="3000" dirty="0" smtClean="0"/>
          </a:p>
          <a:p>
            <a:pPr marL="0" indent="0">
              <a:buNone/>
            </a:pPr>
            <a:endParaRPr lang="en-IN" dirty="0"/>
          </a:p>
        </p:txBody>
      </p:sp>
    </p:spTree>
    <p:extLst>
      <p:ext uri="{BB962C8B-B14F-4D97-AF65-F5344CB8AC3E}">
        <p14:creationId xmlns:p14="http://schemas.microsoft.com/office/powerpoint/2010/main" val="39015147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Inductive Learning Hypothesis</a:t>
            </a:r>
            <a:endParaRPr lang="en-IN" dirty="0"/>
          </a:p>
        </p:txBody>
      </p:sp>
      <p:sp>
        <p:nvSpPr>
          <p:cNvPr id="3" name="Content Placeholder 2"/>
          <p:cNvSpPr>
            <a:spLocks noGrp="1"/>
          </p:cNvSpPr>
          <p:nvPr>
            <p:ph idx="1"/>
          </p:nvPr>
        </p:nvSpPr>
        <p:spPr/>
        <p:txBody>
          <a:bodyPr/>
          <a:lstStyle/>
          <a:p>
            <a:pPr marL="0" indent="0">
              <a:buNone/>
            </a:pPr>
            <a:r>
              <a:rPr lang="en-US" altLang="zh-TW" sz="3000" dirty="0">
                <a:ea typeface="ＭＳ Ｐゴシック" panose="020B0600070205080204" pitchFamily="34" charset="-128"/>
              </a:rPr>
              <a:t>Any hypothesis found to approximate the target function well over a sufficiently large set of training examples          </a:t>
            </a:r>
            <a:br>
              <a:rPr lang="en-US" altLang="zh-TW" sz="3000" dirty="0">
                <a:ea typeface="ＭＳ Ｐゴシック" panose="020B0600070205080204" pitchFamily="34" charset="-128"/>
              </a:rPr>
            </a:br>
            <a:r>
              <a:rPr lang="en-US" altLang="zh-TW" sz="3000" dirty="0">
                <a:ea typeface="ＭＳ Ｐゴシック" panose="020B0600070205080204" pitchFamily="34" charset="-128"/>
              </a:rPr>
              <a:t> will also approximate the target function well over other unobserved examples</a:t>
            </a:r>
          </a:p>
          <a:p>
            <a:pPr marL="0" indent="0">
              <a:buNone/>
            </a:pPr>
            <a:endParaRPr lang="en-IN" dirty="0"/>
          </a:p>
        </p:txBody>
      </p:sp>
      <p:pic>
        <p:nvPicPr>
          <p:cNvPr id="4" name="Picture 3"/>
          <p:cNvPicPr>
            <a:picLocks noChangeAspect="1"/>
          </p:cNvPicPr>
          <p:nvPr/>
        </p:nvPicPr>
        <p:blipFill>
          <a:blip r:embed="rId2"/>
          <a:stretch>
            <a:fillRect/>
          </a:stretch>
        </p:blipFill>
        <p:spPr>
          <a:xfrm>
            <a:off x="6397996" y="3009264"/>
            <a:ext cx="5184404" cy="3437486"/>
          </a:xfrm>
          <a:prstGeom prst="rect">
            <a:avLst/>
          </a:prstGeom>
        </p:spPr>
      </p:pic>
      <p:pic>
        <p:nvPicPr>
          <p:cNvPr id="5" name="Picture 4"/>
          <p:cNvPicPr>
            <a:picLocks noChangeAspect="1"/>
          </p:cNvPicPr>
          <p:nvPr/>
        </p:nvPicPr>
        <p:blipFill>
          <a:blip r:embed="rId3"/>
          <a:stretch>
            <a:fillRect/>
          </a:stretch>
        </p:blipFill>
        <p:spPr>
          <a:xfrm>
            <a:off x="846736" y="3950855"/>
            <a:ext cx="3880540" cy="2712050"/>
          </a:xfrm>
          <a:prstGeom prst="rect">
            <a:avLst/>
          </a:prstGeom>
        </p:spPr>
      </p:pic>
    </p:spTree>
    <p:extLst>
      <p:ext uri="{BB962C8B-B14F-4D97-AF65-F5344CB8AC3E}">
        <p14:creationId xmlns:p14="http://schemas.microsoft.com/office/powerpoint/2010/main" val="1738372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Fundamental </a:t>
            </a:r>
            <a:r>
              <a:rPr lang="en-US" dirty="0"/>
              <a:t>assumption of the inductive learning </a:t>
            </a:r>
            <a:r>
              <a:rPr lang="en-US" dirty="0" smtClean="0"/>
              <a:t>hypothesis</a:t>
            </a:r>
            <a:endParaRPr lang="en-IN" dirty="0"/>
          </a:p>
        </p:txBody>
      </p:sp>
      <p:sp>
        <p:nvSpPr>
          <p:cNvPr id="3" name="Content Placeholder 2"/>
          <p:cNvSpPr>
            <a:spLocks noGrp="1"/>
          </p:cNvSpPr>
          <p:nvPr>
            <p:ph idx="1"/>
          </p:nvPr>
        </p:nvSpPr>
        <p:spPr>
          <a:xfrm>
            <a:off x="609600" y="1219201"/>
            <a:ext cx="11450128" cy="5837208"/>
          </a:xfrm>
        </p:spPr>
        <p:txBody>
          <a:bodyPr>
            <a:normAutofit/>
          </a:bodyPr>
          <a:lstStyle/>
          <a:p>
            <a:pPr marL="7938" indent="-7938">
              <a:buSzPct val="84000"/>
            </a:pPr>
            <a:r>
              <a:rPr lang="en-US" dirty="0"/>
              <a:t> </a:t>
            </a:r>
            <a:r>
              <a:rPr lang="en-US" sz="2500" dirty="0" smtClean="0"/>
              <a:t>During </a:t>
            </a:r>
            <a:r>
              <a:rPr lang="en-US" sz="2500" dirty="0"/>
              <a:t>training, the best hypothesis for the future unseen data, is the one that best fits the available training examples where h(x) = C(x) for every x in our training set. </a:t>
            </a:r>
            <a:endParaRPr lang="en-US" sz="2500" dirty="0" smtClean="0"/>
          </a:p>
          <a:p>
            <a:r>
              <a:rPr lang="en-US" sz="2500" dirty="0" smtClean="0">
                <a:solidFill>
                  <a:srgbClr val="3333FF"/>
                </a:solidFill>
              </a:rPr>
              <a:t>Instance space = 48 instances     (</a:t>
            </a:r>
            <a:r>
              <a:rPr lang="en-US" sz="2500" dirty="0" err="1" smtClean="0">
                <a:solidFill>
                  <a:srgbClr val="3333FF"/>
                </a:solidFill>
              </a:rPr>
              <a:t>Eyes,Nose,Fcolor,Hair,Round</a:t>
            </a:r>
            <a:r>
              <a:rPr lang="en-US" sz="2500" dirty="0" smtClean="0">
                <a:solidFill>
                  <a:srgbClr val="3333FF"/>
                </a:solidFill>
              </a:rPr>
              <a:t>) </a:t>
            </a:r>
          </a:p>
          <a:p>
            <a:r>
              <a:rPr lang="en-US" sz="2500" dirty="0" smtClean="0">
                <a:solidFill>
                  <a:srgbClr val="3333FF"/>
                </a:solidFill>
              </a:rPr>
              <a:t>Syntactically distinct Hypotheses values= 5*4*4*4*4=1280</a:t>
            </a:r>
          </a:p>
          <a:p>
            <a:r>
              <a:rPr lang="en-US" sz="2500" dirty="0" smtClean="0">
                <a:solidFill>
                  <a:srgbClr val="3333FF"/>
                </a:solidFill>
              </a:rPr>
              <a:t>(Includes </a:t>
            </a:r>
            <a:r>
              <a:rPr lang="en-US" sz="2500" dirty="0"/>
              <a:t>Two more values for attributes: ? and </a:t>
            </a:r>
            <a:r>
              <a:rPr lang="en-US" sz="2500" dirty="0" smtClean="0"/>
              <a:t>0)</a:t>
            </a:r>
          </a:p>
          <a:p>
            <a:r>
              <a:rPr lang="en-US" sz="2500" dirty="0"/>
              <a:t>Every hypothesis containing one or more 0 symbols represents the empty set of instances; that is, it classifies every instance as negative.</a:t>
            </a:r>
            <a:endParaRPr lang="en-US" sz="2500" dirty="0" smtClean="0"/>
          </a:p>
          <a:p>
            <a:r>
              <a:rPr lang="en-US" sz="2500" dirty="0" smtClean="0">
                <a:solidFill>
                  <a:srgbClr val="3333FF"/>
                </a:solidFill>
              </a:rPr>
              <a:t>Semantically distinct Hypotheses values(</a:t>
            </a:r>
            <a:r>
              <a:rPr lang="en-US" sz="2500" dirty="0"/>
              <a:t>Only one more value for attributes: ?, and one hypothesis representing empty set of </a:t>
            </a:r>
            <a:r>
              <a:rPr lang="en-US" sz="2500" dirty="0" smtClean="0"/>
              <a:t>instances)</a:t>
            </a:r>
            <a:endParaRPr lang="en-US" sz="2500" dirty="0" smtClean="0">
              <a:solidFill>
                <a:srgbClr val="3333FF"/>
              </a:solidFill>
            </a:endParaRPr>
          </a:p>
          <a:p>
            <a:r>
              <a:rPr lang="en-US" sz="2500" dirty="0">
                <a:solidFill>
                  <a:srgbClr val="3333FF"/>
                </a:solidFill>
              </a:rPr>
              <a:t> </a:t>
            </a:r>
            <a:r>
              <a:rPr lang="en-US" sz="2500" dirty="0" smtClean="0">
                <a:solidFill>
                  <a:srgbClr val="3333FF"/>
                </a:solidFill>
              </a:rPr>
              <a:t> = 4*3*3*3*3 = 324+(1 empty set) = 325</a:t>
            </a:r>
          </a:p>
          <a:p>
            <a:endParaRPr lang="en-US" sz="3000" dirty="0" smtClean="0">
              <a:solidFill>
                <a:srgbClr val="3333FF"/>
              </a:solidFill>
            </a:endParaRPr>
          </a:p>
          <a:p>
            <a:pPr marL="0" indent="0">
              <a:buNone/>
            </a:pPr>
            <a:endParaRPr lang="en-IN" sz="3000" dirty="0"/>
          </a:p>
        </p:txBody>
      </p:sp>
    </p:spTree>
    <p:extLst>
      <p:ext uri="{BB962C8B-B14F-4D97-AF65-F5344CB8AC3E}">
        <p14:creationId xmlns:p14="http://schemas.microsoft.com/office/powerpoint/2010/main" val="1354278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
            <a:ext cx="10972800" cy="6126164"/>
          </a:xfrm>
        </p:spPr>
        <p:txBody>
          <a:bodyPr>
            <a:normAutofit/>
          </a:bodyPr>
          <a:lstStyle/>
          <a:p>
            <a:pPr algn="just"/>
            <a:r>
              <a:rPr lang="en-US" sz="2400" dirty="0"/>
              <a:t>Many learning algorithms for concept learning organize the search through the hypothesis space by relying on a general-to-specific ordering of hypotheses. </a:t>
            </a:r>
            <a:endParaRPr lang="en-US" sz="2400" dirty="0" smtClean="0"/>
          </a:p>
          <a:p>
            <a:pPr marL="0" indent="0" algn="just">
              <a:buNone/>
            </a:pPr>
            <a:endParaRPr lang="en-US" sz="2400" dirty="0" smtClean="0"/>
          </a:p>
          <a:p>
            <a:pPr algn="just"/>
            <a:r>
              <a:rPr lang="en-US" sz="2400" dirty="0" smtClean="0"/>
              <a:t>By </a:t>
            </a:r>
            <a:r>
              <a:rPr lang="en-US" sz="2400" dirty="0"/>
              <a:t>taking advantage of this naturally occurring structure over the hypothesis space, we can design learning algorithms that exhaustively search even infinite hypothesis spaces without explicitly enumerating every hypothesis</a:t>
            </a:r>
            <a:r>
              <a:rPr lang="en-US" sz="2400" dirty="0" smtClean="0"/>
              <a:t>.</a:t>
            </a:r>
          </a:p>
          <a:p>
            <a:pPr algn="just"/>
            <a:r>
              <a:rPr lang="en-US" sz="2400" dirty="0"/>
              <a:t>Study of learning algorithms that examine different strategies for searching the hypothesis space, </a:t>
            </a:r>
            <a:endParaRPr lang="en-US" sz="2400" dirty="0" smtClean="0"/>
          </a:p>
          <a:p>
            <a:pPr lvl="1" algn="just">
              <a:buFont typeface="Wingdings" panose="05000000000000000000" pitchFamily="2" charset="2"/>
              <a:buChar char="v"/>
            </a:pPr>
            <a:r>
              <a:rPr lang="en-US" sz="2200" dirty="0" smtClean="0"/>
              <a:t>– </a:t>
            </a:r>
            <a:r>
              <a:rPr lang="en-US" sz="2200" dirty="0"/>
              <a:t>Find-S Algorithm </a:t>
            </a:r>
            <a:endParaRPr lang="en-US" sz="2200" dirty="0" smtClean="0"/>
          </a:p>
          <a:p>
            <a:pPr lvl="1" algn="just">
              <a:buFont typeface="Wingdings" panose="05000000000000000000" pitchFamily="2" charset="2"/>
              <a:buChar char="v"/>
            </a:pPr>
            <a:r>
              <a:rPr lang="en-US" sz="2200" dirty="0" smtClean="0"/>
              <a:t>– </a:t>
            </a:r>
            <a:r>
              <a:rPr lang="en-US" sz="2200" dirty="0"/>
              <a:t>List-Then-Eliminate Algorithm </a:t>
            </a:r>
            <a:endParaRPr lang="en-US" sz="2200" dirty="0" smtClean="0"/>
          </a:p>
          <a:p>
            <a:pPr lvl="1" algn="just">
              <a:buFont typeface="Wingdings" panose="05000000000000000000" pitchFamily="2" charset="2"/>
              <a:buChar char="v"/>
            </a:pPr>
            <a:r>
              <a:rPr lang="en-US" sz="2200" dirty="0" smtClean="0"/>
              <a:t>– </a:t>
            </a:r>
            <a:r>
              <a:rPr lang="en-US" sz="2200" dirty="0"/>
              <a:t>Candidate Elimination Algorithm</a:t>
            </a:r>
            <a:endParaRPr lang="en-IN" sz="2200" dirty="0"/>
          </a:p>
        </p:txBody>
      </p:sp>
    </p:spTree>
    <p:extLst>
      <p:ext uri="{BB962C8B-B14F-4D97-AF65-F5344CB8AC3E}">
        <p14:creationId xmlns:p14="http://schemas.microsoft.com/office/powerpoint/2010/main" val="1144292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More-General-Than Relation</a:t>
            </a:r>
            <a:br>
              <a:rPr lang="en-IN" dirty="0"/>
            </a:br>
            <a:endParaRPr lang="en-IN" dirty="0"/>
          </a:p>
        </p:txBody>
      </p:sp>
      <p:sp>
        <p:nvSpPr>
          <p:cNvPr id="3" name="Content Placeholder 2"/>
          <p:cNvSpPr>
            <a:spLocks noGrp="1"/>
          </p:cNvSpPr>
          <p:nvPr>
            <p:ph idx="1"/>
          </p:nvPr>
        </p:nvSpPr>
        <p:spPr>
          <a:xfrm>
            <a:off x="609600" y="1173193"/>
            <a:ext cx="10972800" cy="4952972"/>
          </a:xfrm>
        </p:spPr>
        <p:txBody>
          <a:bodyPr>
            <a:normAutofit/>
          </a:bodyPr>
          <a:lstStyle/>
          <a:p>
            <a:pPr algn="just"/>
            <a:r>
              <a:rPr lang="en-US" sz="3000" dirty="0">
                <a:solidFill>
                  <a:srgbClr val="3333FF"/>
                </a:solidFill>
              </a:rPr>
              <a:t>For any instance x in X and hypothesis h in H, we say that x satisfies h if and only if h(x) = 1. </a:t>
            </a:r>
            <a:endParaRPr lang="en-US" sz="3000" dirty="0" smtClean="0">
              <a:solidFill>
                <a:srgbClr val="3333FF"/>
              </a:solidFill>
            </a:endParaRPr>
          </a:p>
          <a:p>
            <a:pPr algn="just"/>
            <a:r>
              <a:rPr lang="en-US" sz="3000" dirty="0" smtClean="0">
                <a:solidFill>
                  <a:srgbClr val="3333FF"/>
                </a:solidFill>
              </a:rPr>
              <a:t>More-General-Than-Or-Equal </a:t>
            </a:r>
            <a:r>
              <a:rPr lang="en-US" sz="3000" dirty="0">
                <a:solidFill>
                  <a:srgbClr val="3333FF"/>
                </a:solidFill>
              </a:rPr>
              <a:t>Relation: Let h1 and h2 be two </a:t>
            </a:r>
            <a:r>
              <a:rPr lang="en-US" sz="3000" dirty="0" err="1">
                <a:solidFill>
                  <a:srgbClr val="3333FF"/>
                </a:solidFill>
              </a:rPr>
              <a:t>boolean</a:t>
            </a:r>
            <a:r>
              <a:rPr lang="en-US" sz="3000" dirty="0">
                <a:solidFill>
                  <a:srgbClr val="3333FF"/>
                </a:solidFill>
              </a:rPr>
              <a:t>-valued functions defined over X. Then h1 is more-general-than-or-equal-to h2 (written h1 ≥ h2) if and only if any instance that satisfies h2 also satisfies h1. </a:t>
            </a:r>
            <a:endParaRPr lang="en-US" sz="3000" dirty="0" smtClean="0">
              <a:solidFill>
                <a:srgbClr val="3333FF"/>
              </a:solidFill>
            </a:endParaRPr>
          </a:p>
          <a:p>
            <a:pPr algn="just"/>
            <a:r>
              <a:rPr lang="en-US" sz="3000" dirty="0" smtClean="0">
                <a:solidFill>
                  <a:srgbClr val="3333FF"/>
                </a:solidFill>
              </a:rPr>
              <a:t> </a:t>
            </a:r>
            <a:r>
              <a:rPr lang="en-US" sz="3000" dirty="0">
                <a:solidFill>
                  <a:srgbClr val="3333FF"/>
                </a:solidFill>
              </a:rPr>
              <a:t>h1 is more-general-than h2 ( h1 &gt; h2) if and only if h1≥h2 is true and h2≥h1 is false. We also say h2 is more-specific-than h1</a:t>
            </a:r>
            <a:endParaRPr lang="en-IN" sz="3000" dirty="0">
              <a:solidFill>
                <a:srgbClr val="3333FF"/>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16400" y="1169640"/>
              <a:ext cx="1857600" cy="1384560"/>
            </p14:xfrm>
          </p:contentPart>
        </mc:Choice>
        <mc:Fallback xmlns="">
          <p:pic>
            <p:nvPicPr>
              <p:cNvPr id="4" name="Ink 3"/>
              <p:cNvPicPr/>
              <p:nvPr/>
            </p:nvPicPr>
            <p:blipFill>
              <a:blip r:embed="rId3"/>
              <a:stretch>
                <a:fillRect/>
              </a:stretch>
            </p:blipFill>
            <p:spPr>
              <a:xfrm>
                <a:off x="1607040" y="1160280"/>
                <a:ext cx="1876320" cy="1403280"/>
              </a:xfrm>
              <a:prstGeom prst="rect">
                <a:avLst/>
              </a:prstGeom>
            </p:spPr>
          </p:pic>
        </mc:Fallback>
      </mc:AlternateContent>
    </p:spTree>
    <p:extLst>
      <p:ext uri="{BB962C8B-B14F-4D97-AF65-F5344CB8AC3E}">
        <p14:creationId xmlns:p14="http://schemas.microsoft.com/office/powerpoint/2010/main" val="2676740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609600" y="1417639"/>
            <a:ext cx="11079480" cy="4602161"/>
          </a:xfrm>
        </p:spPr>
        <p:txBody>
          <a:bodyPr/>
          <a:lstStyle/>
          <a:p>
            <a:r>
              <a:rPr lang="en-US" sz="3600" dirty="0"/>
              <a:t>h1 </a:t>
            </a:r>
            <a:r>
              <a:rPr lang="en-US" sz="3600" dirty="0" smtClean="0"/>
              <a:t>=&lt;?, </a:t>
            </a:r>
            <a:r>
              <a:rPr lang="en-US" sz="3600" dirty="0" err="1" smtClean="0"/>
              <a:t>Square,Round,yellow</a:t>
            </a:r>
            <a:r>
              <a:rPr lang="en-US" sz="3600" dirty="0" smtClean="0"/>
              <a:t>, ?&gt;</a:t>
            </a:r>
          </a:p>
          <a:p>
            <a:r>
              <a:rPr lang="en-US" sz="3600" dirty="0" smtClean="0"/>
              <a:t>h2= &lt; ?,?,round,?,?&gt;</a:t>
            </a:r>
          </a:p>
          <a:p>
            <a:r>
              <a:rPr lang="en-US" sz="3600" dirty="0"/>
              <a:t>h</a:t>
            </a:r>
            <a:r>
              <a:rPr lang="en-US" sz="3600" dirty="0" smtClean="0"/>
              <a:t>2 is more general than h1</a:t>
            </a:r>
          </a:p>
          <a:p>
            <a:r>
              <a:rPr lang="en-US" sz="3600" dirty="0"/>
              <a:t>Since h2 imposes fewer </a:t>
            </a:r>
            <a:r>
              <a:rPr lang="en-US" sz="3600" dirty="0" smtClean="0"/>
              <a:t>constraints </a:t>
            </a:r>
            <a:r>
              <a:rPr lang="en-US" sz="3600" dirty="0"/>
              <a:t>on the instance, it classifies more instances as positive</a:t>
            </a:r>
          </a:p>
          <a:p>
            <a:endParaRPr lang="en-US" dirty="0"/>
          </a:p>
        </p:txBody>
      </p:sp>
    </p:spTree>
    <p:extLst>
      <p:ext uri="{BB962C8B-B14F-4D97-AF65-F5344CB8AC3E}">
        <p14:creationId xmlns:p14="http://schemas.microsoft.com/office/powerpoint/2010/main" val="3526380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a:t>
            </a:r>
            <a:endParaRPr lang="en-US" dirty="0"/>
          </a:p>
        </p:txBody>
      </p:sp>
      <p:sp>
        <p:nvSpPr>
          <p:cNvPr id="3" name="Content Placeholder 2"/>
          <p:cNvSpPr>
            <a:spLocks noGrp="1"/>
          </p:cNvSpPr>
          <p:nvPr>
            <p:ph idx="1"/>
          </p:nvPr>
        </p:nvSpPr>
        <p:spPr>
          <a:xfrm>
            <a:off x="609600" y="1234439"/>
            <a:ext cx="10972800" cy="5364481"/>
          </a:xfrm>
        </p:spPr>
        <p:txBody>
          <a:bodyPr/>
          <a:lstStyle/>
          <a:p>
            <a:pPr algn="just"/>
            <a:r>
              <a:rPr lang="en-US" sz="3200" dirty="0"/>
              <a:t>“Problem of searching through a predefined space of potential hypotheses for the hypothesis that best fits the training examples”-Tom </a:t>
            </a:r>
            <a:r>
              <a:rPr lang="en-US" sz="3200" dirty="0" err="1"/>
              <a:t>Michell</a:t>
            </a:r>
            <a:r>
              <a:rPr lang="en-US" sz="3200" dirty="0"/>
              <a:t>.</a:t>
            </a:r>
            <a:r>
              <a:rPr lang="en-US" b="1" i="1" dirty="0"/>
              <a:t> </a:t>
            </a:r>
            <a:r>
              <a:rPr lang="en-US" i="1" dirty="0"/>
              <a:t> </a:t>
            </a:r>
            <a:endParaRPr lang="en-US" dirty="0"/>
          </a:p>
        </p:txBody>
      </p:sp>
    </p:spTree>
    <p:extLst>
      <p:ext uri="{BB962C8B-B14F-4D97-AF65-F5344CB8AC3E}">
        <p14:creationId xmlns:p14="http://schemas.microsoft.com/office/powerpoint/2010/main" val="3847398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more-general-than-or-equal-to</a:t>
            </a:r>
            <a:endParaRPr lang="en-IN" dirty="0"/>
          </a:p>
        </p:txBody>
      </p:sp>
      <p:sp>
        <p:nvSpPr>
          <p:cNvPr id="3" name="Content Placeholder 2"/>
          <p:cNvSpPr>
            <a:spLocks noGrp="1"/>
          </p:cNvSpPr>
          <p:nvPr>
            <p:ph idx="1"/>
          </p:nvPr>
        </p:nvSpPr>
        <p:spPr/>
        <p:txBody>
          <a:bodyPr>
            <a:normAutofit/>
          </a:bodyPr>
          <a:lstStyle/>
          <a:p>
            <a:r>
              <a:rPr lang="en-US" sz="2600" dirty="0"/>
              <a:t>Hypothesis h1 and h2 classifies the instance x as positive can written as h1(x) = 1 and h2(x) = 1. </a:t>
            </a:r>
            <a:endParaRPr lang="en-US" sz="2600" dirty="0" smtClean="0"/>
          </a:p>
          <a:p>
            <a:r>
              <a:rPr lang="en-US" sz="2600" dirty="0" smtClean="0"/>
              <a:t>Now </a:t>
            </a:r>
            <a:r>
              <a:rPr lang="en-US" sz="2600" dirty="0"/>
              <a:t>h2 is more general than h1, so it can be written as if h1(x) = 1 implies h2(x) = 1. </a:t>
            </a:r>
            <a:endParaRPr lang="en-IN" sz="2600" dirty="0"/>
          </a:p>
        </p:txBody>
      </p:sp>
      <p:pic>
        <p:nvPicPr>
          <p:cNvPr id="4" name="Picture 3"/>
          <p:cNvPicPr>
            <a:picLocks noChangeAspect="1"/>
          </p:cNvPicPr>
          <p:nvPr/>
        </p:nvPicPr>
        <p:blipFill>
          <a:blip r:embed="rId2"/>
          <a:stretch>
            <a:fillRect/>
          </a:stretch>
        </p:blipFill>
        <p:spPr>
          <a:xfrm>
            <a:off x="308755" y="3600810"/>
            <a:ext cx="3619679" cy="1316247"/>
          </a:xfrm>
          <a:prstGeom prst="rect">
            <a:avLst/>
          </a:prstGeom>
        </p:spPr>
      </p:pic>
      <p:pic>
        <p:nvPicPr>
          <p:cNvPr id="5" name="Picture 4"/>
          <p:cNvPicPr>
            <a:picLocks noChangeAspect="1"/>
          </p:cNvPicPr>
          <p:nvPr/>
        </p:nvPicPr>
        <p:blipFill>
          <a:blip r:embed="rId3"/>
          <a:stretch>
            <a:fillRect/>
          </a:stretch>
        </p:blipFill>
        <p:spPr>
          <a:xfrm>
            <a:off x="308755" y="5273288"/>
            <a:ext cx="11473941" cy="1350749"/>
          </a:xfrm>
          <a:prstGeom prst="rect">
            <a:avLst/>
          </a:prstGeom>
        </p:spPr>
      </p:pic>
    </p:spTree>
    <p:extLst>
      <p:ext uri="{BB962C8B-B14F-4D97-AF65-F5344CB8AC3E}">
        <p14:creationId xmlns:p14="http://schemas.microsoft.com/office/powerpoint/2010/main" val="938558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more-specific-than</a:t>
            </a:r>
            <a:endParaRPr lang="en-IN" dirty="0"/>
          </a:p>
        </p:txBody>
      </p:sp>
      <p:sp>
        <p:nvSpPr>
          <p:cNvPr id="3" name="Content Placeholder 2"/>
          <p:cNvSpPr>
            <a:spLocks noGrp="1"/>
          </p:cNvSpPr>
          <p:nvPr>
            <p:ph idx="1"/>
          </p:nvPr>
        </p:nvSpPr>
        <p:spPr>
          <a:xfrm>
            <a:off x="609600" y="1234441"/>
            <a:ext cx="10972800" cy="4891724"/>
          </a:xfrm>
        </p:spPr>
        <p:txBody>
          <a:bodyPr/>
          <a:lstStyle/>
          <a:p>
            <a:endParaRPr lang="en-IN"/>
          </a:p>
        </p:txBody>
      </p:sp>
      <p:pic>
        <p:nvPicPr>
          <p:cNvPr id="4" name="Picture 3"/>
          <p:cNvPicPr>
            <a:picLocks noChangeAspect="1"/>
          </p:cNvPicPr>
          <p:nvPr/>
        </p:nvPicPr>
        <p:blipFill>
          <a:blip r:embed="rId2"/>
          <a:stretch>
            <a:fillRect/>
          </a:stretch>
        </p:blipFill>
        <p:spPr>
          <a:xfrm>
            <a:off x="1021942" y="1234441"/>
            <a:ext cx="7758651" cy="1357671"/>
          </a:xfrm>
          <a:prstGeom prst="rect">
            <a:avLst/>
          </a:prstGeom>
        </p:spPr>
      </p:pic>
      <p:pic>
        <p:nvPicPr>
          <p:cNvPr id="5" name="Picture 4"/>
          <p:cNvPicPr>
            <a:picLocks noChangeAspect="1"/>
          </p:cNvPicPr>
          <p:nvPr/>
        </p:nvPicPr>
        <p:blipFill>
          <a:blip r:embed="rId3"/>
          <a:stretch>
            <a:fillRect/>
          </a:stretch>
        </p:blipFill>
        <p:spPr>
          <a:xfrm>
            <a:off x="4742495" y="2893962"/>
            <a:ext cx="7245569" cy="3491597"/>
          </a:xfrm>
          <a:prstGeom prst="rect">
            <a:avLst/>
          </a:prstGeom>
        </p:spPr>
      </p:pic>
    </p:spTree>
    <p:extLst>
      <p:ext uri="{BB962C8B-B14F-4D97-AF65-F5344CB8AC3E}">
        <p14:creationId xmlns:p14="http://schemas.microsoft.com/office/powerpoint/2010/main" val="40870061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General to specific ordering of hypotheses</a:t>
            </a:r>
            <a:endParaRPr lang="en-IN" dirty="0"/>
          </a:p>
        </p:txBody>
      </p:sp>
      <p:sp>
        <p:nvSpPr>
          <p:cNvPr id="3" name="Content Placeholder 2"/>
          <p:cNvSpPr>
            <a:spLocks noGrp="1"/>
          </p:cNvSpPr>
          <p:nvPr>
            <p:ph idx="1"/>
          </p:nvPr>
        </p:nvSpPr>
        <p:spPr>
          <a:xfrm>
            <a:off x="609600" y="1417639"/>
            <a:ext cx="10972800" cy="4525963"/>
          </a:xfrm>
        </p:spPr>
        <p:txBody>
          <a:bodyPr>
            <a:normAutofit/>
          </a:bodyPr>
          <a:lstStyle/>
          <a:p>
            <a:pPr marL="0" indent="0"/>
            <a:r>
              <a:rPr lang="en-US" sz="2000" dirty="0"/>
              <a:t>By taking advantage of this naturally occurring structure over the hypothesis space, we can design learning algorithms that exhaustively search even infinite hypothesis spaces without explicitly enumerating every hypothesis</a:t>
            </a:r>
            <a:endParaRPr lang="en-IN" sz="2000" dirty="0"/>
          </a:p>
          <a:p>
            <a:pPr marL="0" indent="0"/>
            <a:endParaRPr lang="en-IN" sz="1800" dirty="0"/>
          </a:p>
        </p:txBody>
      </p:sp>
      <p:pic>
        <p:nvPicPr>
          <p:cNvPr id="4" name="Picture 3"/>
          <p:cNvPicPr>
            <a:picLocks noChangeAspect="1"/>
          </p:cNvPicPr>
          <p:nvPr/>
        </p:nvPicPr>
        <p:blipFill>
          <a:blip r:embed="rId2"/>
          <a:stretch>
            <a:fillRect/>
          </a:stretch>
        </p:blipFill>
        <p:spPr>
          <a:xfrm>
            <a:off x="5348378" y="2462897"/>
            <a:ext cx="6567577" cy="4369226"/>
          </a:xfrm>
          <a:prstGeom prst="rect">
            <a:avLst/>
          </a:prstGeom>
        </p:spPr>
      </p:pic>
    </p:spTree>
    <p:extLst>
      <p:ext uri="{BB962C8B-B14F-4D97-AF65-F5344CB8AC3E}">
        <p14:creationId xmlns:p14="http://schemas.microsoft.com/office/powerpoint/2010/main" val="440684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FIND-S Algorithm</a:t>
            </a:r>
            <a:endParaRPr lang="en-IN" dirty="0"/>
          </a:p>
        </p:txBody>
      </p:sp>
      <p:sp>
        <p:nvSpPr>
          <p:cNvPr id="3" name="Content Placeholder 2"/>
          <p:cNvSpPr>
            <a:spLocks noGrp="1"/>
          </p:cNvSpPr>
          <p:nvPr>
            <p:ph idx="1"/>
          </p:nvPr>
        </p:nvSpPr>
        <p:spPr/>
        <p:txBody>
          <a:bodyPr>
            <a:normAutofit/>
          </a:bodyPr>
          <a:lstStyle/>
          <a:p>
            <a:r>
              <a:rPr lang="en-IN" sz="2700" dirty="0" smtClean="0"/>
              <a:t>Goal</a:t>
            </a:r>
            <a:r>
              <a:rPr lang="en-IN" sz="2700" dirty="0" smtClean="0">
                <a:sym typeface="Wingdings" panose="05000000000000000000" pitchFamily="2" charset="2"/>
              </a:rPr>
              <a:t> To find the maximally specific hypothesis</a:t>
            </a:r>
          </a:p>
          <a:p>
            <a:r>
              <a:rPr lang="en-IN" sz="2700" dirty="0" smtClean="0">
                <a:sym typeface="Wingdings" panose="05000000000000000000" pitchFamily="2" charset="2"/>
              </a:rPr>
              <a:t>Important point:  Considers only positive results and ignores –</a:t>
            </a:r>
            <a:r>
              <a:rPr lang="en-IN" sz="2700" dirty="0" err="1" smtClean="0">
                <a:sym typeface="Wingdings" panose="05000000000000000000" pitchFamily="2" charset="2"/>
              </a:rPr>
              <a:t>ve</a:t>
            </a:r>
            <a:r>
              <a:rPr lang="en-IN" sz="2700" dirty="0" smtClean="0">
                <a:sym typeface="Wingdings" panose="05000000000000000000" pitchFamily="2" charset="2"/>
              </a:rPr>
              <a:t> results.</a:t>
            </a:r>
            <a:endParaRPr lang="en-IN" sz="2700" dirty="0"/>
          </a:p>
        </p:txBody>
      </p:sp>
      <p:pic>
        <p:nvPicPr>
          <p:cNvPr id="4" name="Picture 3"/>
          <p:cNvPicPr>
            <a:picLocks noChangeAspect="1"/>
          </p:cNvPicPr>
          <p:nvPr/>
        </p:nvPicPr>
        <p:blipFill>
          <a:blip r:embed="rId2"/>
          <a:stretch>
            <a:fillRect/>
          </a:stretch>
        </p:blipFill>
        <p:spPr>
          <a:xfrm>
            <a:off x="5766966" y="3260260"/>
            <a:ext cx="5595018" cy="3048466"/>
          </a:xfrm>
          <a:prstGeom prst="rect">
            <a:avLst/>
          </a:prstGeom>
        </p:spPr>
      </p:pic>
      <p:pic>
        <p:nvPicPr>
          <p:cNvPr id="6" name="Picture 5"/>
          <p:cNvPicPr>
            <a:picLocks noChangeAspect="1"/>
          </p:cNvPicPr>
          <p:nvPr/>
        </p:nvPicPr>
        <p:blipFill>
          <a:blip r:embed="rId3"/>
          <a:stretch>
            <a:fillRect/>
          </a:stretch>
        </p:blipFill>
        <p:spPr>
          <a:xfrm>
            <a:off x="853440" y="3160677"/>
            <a:ext cx="4526280" cy="3316969"/>
          </a:xfrm>
          <a:prstGeom prst="rect">
            <a:avLst/>
          </a:prstGeom>
        </p:spPr>
      </p:pic>
    </p:spTree>
    <p:extLst>
      <p:ext uri="{BB962C8B-B14F-4D97-AF65-F5344CB8AC3E}">
        <p14:creationId xmlns:p14="http://schemas.microsoft.com/office/powerpoint/2010/main" val="3212785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US" sz="2400" dirty="0"/>
              <a:t>1. Initialize h to the most specific hypothesis in H </a:t>
            </a:r>
            <a:endParaRPr lang="en-US" sz="2400" dirty="0" smtClean="0"/>
          </a:p>
          <a:p>
            <a:pPr marL="0" indent="0">
              <a:buNone/>
            </a:pPr>
            <a:r>
              <a:rPr lang="en-US" sz="2400" dirty="0" smtClean="0"/>
              <a:t>2</a:t>
            </a:r>
            <a:r>
              <a:rPr lang="en-US" sz="2400" dirty="0"/>
              <a:t>. For each positive training instance x </a:t>
            </a:r>
            <a:endParaRPr lang="en-US" sz="2400" dirty="0" smtClean="0"/>
          </a:p>
          <a:p>
            <a:pPr marL="0" indent="0">
              <a:buNone/>
            </a:pPr>
            <a:r>
              <a:rPr lang="en-US" sz="2400" dirty="0"/>
              <a:t>	</a:t>
            </a:r>
            <a:r>
              <a:rPr lang="en-US" sz="2400" dirty="0" smtClean="0"/>
              <a:t>For </a:t>
            </a:r>
            <a:r>
              <a:rPr lang="en-US" sz="2400" dirty="0"/>
              <a:t>each attribute constraint a, in h </a:t>
            </a:r>
            <a:endParaRPr lang="en-US" sz="2400" dirty="0" smtClean="0"/>
          </a:p>
          <a:p>
            <a:pPr marL="0" indent="0">
              <a:buNone/>
            </a:pPr>
            <a:r>
              <a:rPr lang="en-US" sz="2400" dirty="0"/>
              <a:t>	</a:t>
            </a:r>
            <a:r>
              <a:rPr lang="en-US" sz="2400" dirty="0" smtClean="0"/>
              <a:t>If </a:t>
            </a:r>
            <a:r>
              <a:rPr lang="en-US" sz="2400" dirty="0"/>
              <a:t>the constraint a, is satisfied by x </a:t>
            </a:r>
            <a:r>
              <a:rPr lang="en-US" sz="2400" dirty="0" smtClean="0"/>
              <a:t>	</a:t>
            </a:r>
          </a:p>
          <a:p>
            <a:pPr marL="0" indent="0">
              <a:buNone/>
            </a:pPr>
            <a:r>
              <a:rPr lang="en-US" sz="2400" dirty="0"/>
              <a:t>	</a:t>
            </a:r>
            <a:r>
              <a:rPr lang="en-US" sz="2400" dirty="0" smtClean="0"/>
              <a:t>Then </a:t>
            </a:r>
            <a:r>
              <a:rPr lang="en-US" sz="2400" dirty="0"/>
              <a:t>do nothing </a:t>
            </a:r>
            <a:endParaRPr lang="en-US" sz="2400" dirty="0" smtClean="0"/>
          </a:p>
          <a:p>
            <a:pPr marL="0" indent="0">
              <a:buNone/>
            </a:pPr>
            <a:r>
              <a:rPr lang="en-US" sz="2400" dirty="0"/>
              <a:t>	</a:t>
            </a:r>
            <a:r>
              <a:rPr lang="en-US" sz="2400" dirty="0" smtClean="0"/>
              <a:t>Else </a:t>
            </a:r>
            <a:r>
              <a:rPr lang="en-US" sz="2400" dirty="0"/>
              <a:t>replace a, in h by the next more general constraint that is </a:t>
            </a:r>
            <a:r>
              <a:rPr lang="en-US" sz="2400" dirty="0" smtClean="0"/>
              <a:t>	satisfied </a:t>
            </a:r>
            <a:r>
              <a:rPr lang="en-US" sz="2400" dirty="0"/>
              <a:t>by </a:t>
            </a:r>
            <a:r>
              <a:rPr lang="en-US" sz="2400" dirty="0" smtClean="0"/>
              <a:t>x</a:t>
            </a:r>
          </a:p>
          <a:p>
            <a:pPr marL="0" indent="0">
              <a:buNone/>
            </a:pPr>
            <a:r>
              <a:rPr lang="en-US" sz="2400" dirty="0" smtClean="0"/>
              <a:t> </a:t>
            </a:r>
            <a:r>
              <a:rPr lang="en-US" sz="2400" dirty="0"/>
              <a:t>3. Output hypothesis h</a:t>
            </a:r>
            <a:endParaRPr lang="en-IN" sz="2400" dirty="0"/>
          </a:p>
        </p:txBody>
      </p:sp>
    </p:spTree>
    <p:extLst>
      <p:ext uri="{BB962C8B-B14F-4D97-AF65-F5344CB8AC3E}">
        <p14:creationId xmlns:p14="http://schemas.microsoft.com/office/powerpoint/2010/main" val="4254472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FIND-S Algorithm</a:t>
            </a:r>
            <a:endParaRPr lang="en-US" dirty="0"/>
          </a:p>
        </p:txBody>
      </p:sp>
      <p:sp>
        <p:nvSpPr>
          <p:cNvPr id="3" name="Content Placeholder 2"/>
          <p:cNvSpPr>
            <a:spLocks noGrp="1"/>
          </p:cNvSpPr>
          <p:nvPr>
            <p:ph idx="1"/>
          </p:nvPr>
        </p:nvSpPr>
        <p:spPr/>
        <p:txBody>
          <a:bodyPr/>
          <a:lstStyle/>
          <a:p>
            <a:pPr fontAlgn="base"/>
            <a:r>
              <a:rPr lang="en-US" sz="3200" b="1" dirty="0"/>
              <a:t>Representations:</a:t>
            </a:r>
            <a:endParaRPr lang="en-US" sz="3200" dirty="0"/>
          </a:p>
          <a:p>
            <a:pPr fontAlgn="base"/>
            <a:r>
              <a:rPr lang="en-US" sz="3200" dirty="0"/>
              <a:t>The most specific hypothesis is represented using ϕ.</a:t>
            </a:r>
          </a:p>
          <a:p>
            <a:pPr fontAlgn="base"/>
            <a:r>
              <a:rPr lang="en-US" sz="3200" dirty="0"/>
              <a:t>The most general hypothesis is represented using ?.</a:t>
            </a:r>
          </a:p>
          <a:p>
            <a:endParaRPr lang="en-US" dirty="0"/>
          </a:p>
        </p:txBody>
      </p:sp>
    </p:spTree>
    <p:extLst>
      <p:ext uri="{BB962C8B-B14F-4D97-AF65-F5344CB8AC3E}">
        <p14:creationId xmlns:p14="http://schemas.microsoft.com/office/powerpoint/2010/main" val="4242341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0"/>
            <a:ext cx="835818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9247503" y="3191672"/>
              <a:ext cx="17640" cy="17640"/>
            </p14:xfrm>
          </p:contentPart>
        </mc:Choice>
        <mc:Fallback xmlns="">
          <p:pic>
            <p:nvPicPr>
              <p:cNvPr id="7" name="Ink 6"/>
              <p:cNvPicPr/>
              <p:nvPr/>
            </p:nvPicPr>
            <p:blipFill>
              <a:blip r:embed="rId4"/>
              <a:stretch>
                <a:fillRect/>
              </a:stretch>
            </p:blipFill>
            <p:spPr>
              <a:xfrm>
                <a:off x="9235623" y="3179792"/>
                <a:ext cx="41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9247503" y="3208952"/>
              <a:ext cx="360" cy="360"/>
            </p14:xfrm>
          </p:contentPart>
        </mc:Choice>
        <mc:Fallback xmlns="">
          <p:pic>
            <p:nvPicPr>
              <p:cNvPr id="8" name="Ink 7"/>
              <p:cNvPicPr/>
              <p:nvPr/>
            </p:nvPicPr>
            <p:blipFill>
              <a:blip r:embed="rId6"/>
              <a:stretch>
                <a:fillRect/>
              </a:stretch>
            </p:blipFill>
            <p:spPr>
              <a:xfrm>
                <a:off x="9235623" y="3197072"/>
                <a:ext cx="24120" cy="24120"/>
              </a:xfrm>
              <a:prstGeom prst="rect">
                <a:avLst/>
              </a:prstGeom>
            </p:spPr>
          </p:pic>
        </mc:Fallback>
      </mc:AlternateContent>
    </p:spTree>
    <p:extLst>
      <p:ext uri="{BB962C8B-B14F-4D97-AF65-F5344CB8AC3E}">
        <p14:creationId xmlns:p14="http://schemas.microsoft.com/office/powerpoint/2010/main" val="1894237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708772"/>
          </a:xfrm>
        </p:spPr>
        <p:txBody>
          <a:bodyPr/>
          <a:lstStyle/>
          <a:p>
            <a:r>
              <a:rPr lang="en-IN" dirty="0" smtClean="0"/>
              <a:t>FIND-S Algorithm</a:t>
            </a:r>
            <a:endParaRPr lang="en-IN" dirty="0"/>
          </a:p>
        </p:txBody>
      </p:sp>
      <p:sp>
        <p:nvSpPr>
          <p:cNvPr id="3" name="Content Placeholder 2"/>
          <p:cNvSpPr>
            <a:spLocks noGrp="1"/>
          </p:cNvSpPr>
          <p:nvPr>
            <p:ph idx="1"/>
          </p:nvPr>
        </p:nvSpPr>
        <p:spPr>
          <a:xfrm>
            <a:off x="471578" y="1371601"/>
            <a:ext cx="10972800" cy="5486399"/>
          </a:xfrm>
        </p:spPr>
        <p:txBody>
          <a:bodyPr>
            <a:normAutofit/>
          </a:bodyPr>
          <a:lstStyle/>
          <a:p>
            <a:pPr algn="just"/>
            <a:r>
              <a:rPr lang="en-US" sz="2400" dirty="0"/>
              <a:t>FIND-S Algorithm starts from the most specific hypothesis and generalize it by considering only positive examples. </a:t>
            </a:r>
            <a:endParaRPr lang="en-US" sz="2400" dirty="0" smtClean="0"/>
          </a:p>
          <a:p>
            <a:pPr algn="just"/>
            <a:r>
              <a:rPr lang="en-US" sz="2400" dirty="0" smtClean="0"/>
              <a:t> </a:t>
            </a:r>
            <a:r>
              <a:rPr lang="en-US" sz="2400" dirty="0"/>
              <a:t>FIND-S algorithm </a:t>
            </a:r>
            <a:r>
              <a:rPr lang="en-US" sz="2400" dirty="0">
                <a:solidFill>
                  <a:srgbClr val="FF0000"/>
                </a:solidFill>
              </a:rPr>
              <a:t>ignores negative examples. </a:t>
            </a:r>
            <a:endParaRPr lang="en-US" sz="2400" dirty="0" smtClean="0">
              <a:solidFill>
                <a:srgbClr val="FF0000"/>
              </a:solidFill>
            </a:endParaRPr>
          </a:p>
          <a:p>
            <a:pPr lvl="1" algn="just"/>
            <a:r>
              <a:rPr lang="en-US" sz="2400" dirty="0" smtClean="0"/>
              <a:t> </a:t>
            </a:r>
            <a:r>
              <a:rPr lang="en-US" sz="2400" dirty="0"/>
              <a:t>As long as the hypothesis space contains a hypothesis that describes the true target concept, and the training data contains no errors, ignoring negative examples does not cause to any problem. </a:t>
            </a:r>
            <a:endParaRPr lang="en-US" sz="2400" dirty="0" smtClean="0"/>
          </a:p>
          <a:p>
            <a:pPr algn="just"/>
            <a:r>
              <a:rPr lang="en-US" sz="2400" dirty="0" smtClean="0"/>
              <a:t>• </a:t>
            </a:r>
            <a:r>
              <a:rPr lang="en-US" sz="2400" dirty="0"/>
              <a:t>FIND-S algorithm </a:t>
            </a:r>
            <a:r>
              <a:rPr lang="en-US" sz="2400" u="sng" dirty="0">
                <a:solidFill>
                  <a:srgbClr val="0070C0"/>
                </a:solidFill>
              </a:rPr>
              <a:t>finds the most specific hypothesis </a:t>
            </a:r>
            <a:r>
              <a:rPr lang="en-US" sz="2400" dirty="0"/>
              <a:t>within H that is consistent with the positive training examples. </a:t>
            </a:r>
            <a:endParaRPr lang="en-US" sz="2400" dirty="0" smtClean="0"/>
          </a:p>
          <a:p>
            <a:pPr lvl="1" algn="just"/>
            <a:r>
              <a:rPr lang="en-US" sz="2400" dirty="0" smtClean="0"/>
              <a:t> </a:t>
            </a:r>
            <a:r>
              <a:rPr lang="en-US" sz="2400" dirty="0"/>
              <a:t>The final hypothesis will also be consistent with negative examples if the correct target concept is in H, and the training examples are correct.</a:t>
            </a:r>
            <a:endParaRPr lang="en-IN" sz="2400" dirty="0"/>
          </a:p>
        </p:txBody>
      </p:sp>
    </p:spTree>
    <p:extLst>
      <p:ext uri="{BB962C8B-B14F-4D97-AF65-F5344CB8AC3E}">
        <p14:creationId xmlns:p14="http://schemas.microsoft.com/office/powerpoint/2010/main" val="2744649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 in Find-S</a:t>
            </a:r>
            <a:endParaRPr lang="en-IN" dirty="0"/>
          </a:p>
        </p:txBody>
      </p:sp>
      <p:sp>
        <p:nvSpPr>
          <p:cNvPr id="3" name="Content Placeholder 2"/>
          <p:cNvSpPr>
            <a:spLocks noGrp="1"/>
          </p:cNvSpPr>
          <p:nvPr>
            <p:ph idx="1"/>
          </p:nvPr>
        </p:nvSpPr>
        <p:spPr/>
        <p:txBody>
          <a:bodyPr>
            <a:normAutofit fontScale="70000" lnSpcReduction="20000"/>
          </a:bodyPr>
          <a:lstStyle/>
          <a:p>
            <a:r>
              <a:rPr lang="en-US" altLang="zh-TW" sz="3600" dirty="0">
                <a:ea typeface="ＭＳ Ｐゴシック" panose="020B0600070205080204" pitchFamily="34" charset="-128"/>
              </a:rPr>
              <a:t>Can not tell whether it has learned concept</a:t>
            </a:r>
            <a:br>
              <a:rPr lang="en-US" altLang="zh-TW" sz="3600" dirty="0">
                <a:ea typeface="ＭＳ Ｐゴシック" panose="020B0600070205080204" pitchFamily="34" charset="-128"/>
              </a:rPr>
            </a:br>
            <a:r>
              <a:rPr lang="en-US" altLang="zh-TW" sz="3600" dirty="0">
                <a:solidFill>
                  <a:srgbClr val="003300"/>
                </a:solidFill>
                <a:ea typeface="ＭＳ Ｐゴシック" panose="020B0600070205080204" pitchFamily="34" charset="-128"/>
              </a:rPr>
              <a:t>(Output only one. Many other consistent hypotheses may exist!)</a:t>
            </a:r>
          </a:p>
          <a:p>
            <a:endParaRPr lang="en-US" altLang="zh-TW" sz="3600" dirty="0">
              <a:ea typeface="ＭＳ Ｐゴシック" panose="020B0600070205080204" pitchFamily="34" charset="-128"/>
            </a:endParaRPr>
          </a:p>
          <a:p>
            <a:r>
              <a:rPr lang="en-US" altLang="zh-TW" sz="3600" dirty="0">
                <a:ea typeface="ＭＳ Ｐゴシック" panose="020B0600070205080204" pitchFamily="34" charset="-128"/>
              </a:rPr>
              <a:t>Picks a maximally specific </a:t>
            </a:r>
            <a:r>
              <a:rPr lang="en-US" altLang="zh-TW" sz="3600" i="1" dirty="0">
                <a:ea typeface="ＭＳ Ｐゴシック" panose="020B0600070205080204" pitchFamily="34" charset="-128"/>
              </a:rPr>
              <a:t>h</a:t>
            </a:r>
            <a:r>
              <a:rPr lang="en-US" altLang="zh-TW" sz="3600" dirty="0">
                <a:ea typeface="ＭＳ Ｐゴシック" panose="020B0600070205080204" pitchFamily="34" charset="-128"/>
              </a:rPr>
              <a:t> (why?)</a:t>
            </a:r>
            <a:br>
              <a:rPr lang="en-US" altLang="zh-TW" sz="3600" dirty="0">
                <a:ea typeface="ＭＳ Ｐゴシック" panose="020B0600070205080204" pitchFamily="34" charset="-128"/>
              </a:rPr>
            </a:br>
            <a:r>
              <a:rPr lang="en-US" altLang="zh-TW" sz="3600" dirty="0">
                <a:solidFill>
                  <a:srgbClr val="003300"/>
                </a:solidFill>
                <a:ea typeface="ＭＳ Ｐゴシック" panose="020B0600070205080204" pitchFamily="34" charset="-128"/>
              </a:rPr>
              <a:t>(Find a most specific hypothesis consistent with the training data)</a:t>
            </a:r>
          </a:p>
          <a:p>
            <a:endParaRPr lang="en-US" altLang="zh-TW" sz="3600" dirty="0">
              <a:solidFill>
                <a:srgbClr val="003300"/>
              </a:solidFill>
              <a:ea typeface="ＭＳ Ｐゴシック" panose="020B0600070205080204" pitchFamily="34" charset="-128"/>
            </a:endParaRPr>
          </a:p>
          <a:p>
            <a:r>
              <a:rPr lang="en-US" altLang="zh-TW" sz="3600" dirty="0">
                <a:ea typeface="ＭＳ Ｐゴシック" panose="020B0600070205080204" pitchFamily="34" charset="-128"/>
              </a:rPr>
              <a:t>Can not tell when training data inconsistent</a:t>
            </a:r>
          </a:p>
          <a:p>
            <a:pPr lvl="1"/>
            <a:r>
              <a:rPr lang="en-US" altLang="zh-TW" sz="3600" dirty="0">
                <a:ea typeface="ＭＳ Ｐゴシック" panose="020B0600070205080204" pitchFamily="34" charset="-128"/>
              </a:rPr>
              <a:t>What if there are noises or errors contained in training examples</a:t>
            </a:r>
          </a:p>
          <a:p>
            <a:endParaRPr lang="en-US" altLang="zh-TW" sz="3600" dirty="0">
              <a:ea typeface="ＭＳ Ｐゴシック" panose="020B0600070205080204" pitchFamily="34" charset="-128"/>
            </a:endParaRPr>
          </a:p>
          <a:p>
            <a:r>
              <a:rPr lang="en-US" altLang="zh-TW" sz="3600" dirty="0">
                <a:ea typeface="ＭＳ Ｐゴシック" panose="020B0600070205080204" pitchFamily="34" charset="-128"/>
              </a:rPr>
              <a:t>Depending on </a:t>
            </a:r>
            <a:r>
              <a:rPr lang="en-US" altLang="zh-TW" sz="3600" i="1" dirty="0">
                <a:ea typeface="ＭＳ Ｐゴシック" panose="020B0600070205080204" pitchFamily="34" charset="-128"/>
              </a:rPr>
              <a:t>H,</a:t>
            </a:r>
            <a:r>
              <a:rPr lang="en-US" altLang="zh-TW" sz="3600" dirty="0">
                <a:ea typeface="ＭＳ Ｐゴシック" panose="020B0600070205080204" pitchFamily="34" charset="-128"/>
              </a:rPr>
              <a:t> there might be several </a:t>
            </a:r>
            <a:r>
              <a:rPr lang="en-US" sz="3600" dirty="0"/>
              <a:t>maximally specific hypotheses consistent with the data</a:t>
            </a:r>
            <a:endParaRPr lang="en-US" altLang="zh-TW" sz="3600" dirty="0">
              <a:ea typeface="ＭＳ Ｐゴシック" panose="020B0600070205080204" pitchFamily="34" charset="-128"/>
            </a:endParaRP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884640" y="2393280"/>
              <a:ext cx="1107720" cy="71640"/>
            </p14:xfrm>
          </p:contentPart>
        </mc:Choice>
        <mc:Fallback xmlns="">
          <p:pic>
            <p:nvPicPr>
              <p:cNvPr id="4" name="Ink 3"/>
              <p:cNvPicPr/>
              <p:nvPr/>
            </p:nvPicPr>
            <p:blipFill>
              <a:blip r:embed="rId3"/>
              <a:stretch>
                <a:fillRect/>
              </a:stretch>
            </p:blipFill>
            <p:spPr>
              <a:xfrm>
                <a:off x="6875280" y="2383920"/>
                <a:ext cx="1126440" cy="90360"/>
              </a:xfrm>
              <a:prstGeom prst="rect">
                <a:avLst/>
              </a:prstGeom>
            </p:spPr>
          </p:pic>
        </mc:Fallback>
      </mc:AlternateContent>
    </p:spTree>
    <p:extLst>
      <p:ext uri="{BB962C8B-B14F-4D97-AF65-F5344CB8AC3E}">
        <p14:creationId xmlns:p14="http://schemas.microsoft.com/office/powerpoint/2010/main" val="4033436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777784"/>
          </a:xfrm>
        </p:spPr>
        <p:txBody>
          <a:bodyPr>
            <a:normAutofit fontScale="90000"/>
          </a:bodyPr>
          <a:lstStyle/>
          <a:p>
            <a:r>
              <a:rPr lang="en-IN" b="1" dirty="0"/>
              <a:t>Consistent and Version Space</a:t>
            </a:r>
            <a:br>
              <a:rPr lang="en-IN" b="1" dirty="0"/>
            </a:br>
            <a:endParaRPr lang="en-IN" dirty="0"/>
          </a:p>
        </p:txBody>
      </p:sp>
      <p:sp>
        <p:nvSpPr>
          <p:cNvPr id="3" name="Content Placeholder 2"/>
          <p:cNvSpPr>
            <a:spLocks noGrp="1"/>
          </p:cNvSpPr>
          <p:nvPr>
            <p:ph idx="1"/>
          </p:nvPr>
        </p:nvSpPr>
        <p:spPr>
          <a:xfrm>
            <a:off x="609600" y="845389"/>
            <a:ext cx="10972800" cy="5280775"/>
          </a:xfrm>
        </p:spPr>
        <p:txBody>
          <a:bodyPr>
            <a:normAutofit/>
          </a:bodyPr>
          <a:lstStyle/>
          <a:p>
            <a:pPr algn="just"/>
            <a:r>
              <a:rPr lang="en-US" sz="2800" dirty="0"/>
              <a:t>A hypothesis h is consistent with a set of training examples D if and only if h(x) = c(x) for each example (x, c(x)) in D</a:t>
            </a:r>
            <a:r>
              <a:rPr lang="en-US" sz="2800" dirty="0" smtClean="0"/>
              <a:t>.</a:t>
            </a:r>
          </a:p>
          <a:p>
            <a:pPr algn="just"/>
            <a:endParaRPr lang="en-US" sz="2800" dirty="0"/>
          </a:p>
          <a:p>
            <a:pPr marL="0" indent="0" algn="just">
              <a:buNone/>
            </a:pPr>
            <a:endParaRPr lang="en-US" sz="2800" dirty="0"/>
          </a:p>
          <a:p>
            <a:pPr algn="just"/>
            <a:r>
              <a:rPr lang="en-US" sz="3200" dirty="0"/>
              <a:t>A training example x is said to satisfy hypothesis h when h(x) = 1, regardless of whether x is a positive or negative example of the target concept.</a:t>
            </a:r>
          </a:p>
          <a:p>
            <a:pPr algn="just"/>
            <a:r>
              <a:rPr lang="en-US" sz="3200" dirty="0"/>
              <a:t>An example x is said to consistent with hypothesis h </a:t>
            </a:r>
            <a:r>
              <a:rPr lang="en-US" sz="3200" dirty="0" err="1"/>
              <a:t>iff</a:t>
            </a:r>
            <a:r>
              <a:rPr lang="en-US" sz="3200" dirty="0"/>
              <a:t> h(x) = c(x)</a:t>
            </a:r>
          </a:p>
          <a:p>
            <a:pPr algn="just"/>
            <a:endParaRPr lang="en-IN" sz="2800" dirty="0"/>
          </a:p>
        </p:txBody>
      </p:sp>
      <p:pic>
        <p:nvPicPr>
          <p:cNvPr id="4" name="Picture 3"/>
          <p:cNvPicPr>
            <a:picLocks noChangeAspect="1"/>
          </p:cNvPicPr>
          <p:nvPr/>
        </p:nvPicPr>
        <p:blipFill>
          <a:blip r:embed="rId2"/>
          <a:stretch>
            <a:fillRect/>
          </a:stretch>
        </p:blipFill>
        <p:spPr>
          <a:xfrm>
            <a:off x="1180378" y="1966824"/>
            <a:ext cx="8412195" cy="764745"/>
          </a:xfrm>
          <a:prstGeom prst="rect">
            <a:avLst/>
          </a:prstGeom>
        </p:spPr>
      </p:pic>
    </p:spTree>
    <p:extLst>
      <p:ext uri="{BB962C8B-B14F-4D97-AF65-F5344CB8AC3E}">
        <p14:creationId xmlns:p14="http://schemas.microsoft.com/office/powerpoint/2010/main" val="4176165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Hypothesis</a:t>
            </a:r>
            <a:endParaRPr lang="en-IN" dirty="0"/>
          </a:p>
        </p:txBody>
      </p:sp>
      <p:sp>
        <p:nvSpPr>
          <p:cNvPr id="3" name="Content Placeholder 2"/>
          <p:cNvSpPr>
            <a:spLocks noGrp="1"/>
          </p:cNvSpPr>
          <p:nvPr>
            <p:ph idx="1"/>
          </p:nvPr>
        </p:nvSpPr>
        <p:spPr>
          <a:xfrm>
            <a:off x="609600" y="1417639"/>
            <a:ext cx="11191336" cy="4965908"/>
          </a:xfrm>
        </p:spPr>
        <p:txBody>
          <a:bodyPr>
            <a:normAutofit/>
          </a:bodyPr>
          <a:lstStyle/>
          <a:p>
            <a:pPr algn="just">
              <a:lnSpc>
                <a:spcPct val="150000"/>
              </a:lnSpc>
            </a:pPr>
            <a:r>
              <a:rPr lang="en-IN" sz="3000" dirty="0" smtClean="0"/>
              <a:t>Taking a sample data from the population </a:t>
            </a:r>
          </a:p>
          <a:p>
            <a:pPr algn="just">
              <a:lnSpc>
                <a:spcPct val="150000"/>
              </a:lnSpc>
            </a:pPr>
            <a:r>
              <a:rPr lang="en-IN" sz="3000" dirty="0" smtClean="0"/>
              <a:t>Class average </a:t>
            </a:r>
            <a:r>
              <a:rPr lang="en-IN" sz="3000" dirty="0" err="1" smtClean="0"/>
              <a:t>ht</a:t>
            </a:r>
            <a:r>
              <a:rPr lang="en-IN" sz="3000" dirty="0" smtClean="0"/>
              <a:t> vs sample (5 medium+2tall) </a:t>
            </a:r>
          </a:p>
          <a:p>
            <a:pPr algn="just">
              <a:lnSpc>
                <a:spcPct val="150000"/>
              </a:lnSpc>
            </a:pPr>
            <a:r>
              <a:rPr lang="en-IN" sz="3000" dirty="0" smtClean="0"/>
              <a:t>Null hypothesis –conclusion based on sample data</a:t>
            </a:r>
          </a:p>
          <a:p>
            <a:pPr algn="just">
              <a:lnSpc>
                <a:spcPct val="150000"/>
              </a:lnSpc>
            </a:pPr>
            <a:r>
              <a:rPr lang="en-IN" sz="3000" dirty="0" smtClean="0"/>
              <a:t>Alternate hypothesis- against null(prove based on the complete data)</a:t>
            </a:r>
          </a:p>
          <a:p>
            <a:pPr algn="just">
              <a:lnSpc>
                <a:spcPct val="150000"/>
              </a:lnSpc>
            </a:pPr>
            <a:r>
              <a:rPr lang="en-IN" sz="3000" dirty="0" smtClean="0"/>
              <a:t>Researchers need to prove alternate hypothesis</a:t>
            </a:r>
            <a:endParaRPr lang="en-IN" sz="3000" dirty="0"/>
          </a:p>
        </p:txBody>
      </p:sp>
    </p:spTree>
    <p:extLst>
      <p:ext uri="{BB962C8B-B14F-4D97-AF65-F5344CB8AC3E}">
        <p14:creationId xmlns:p14="http://schemas.microsoft.com/office/powerpoint/2010/main" val="1794763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out the consistent hypothesis</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R,G,yes</a:t>
            </a:r>
            <a:r>
              <a:rPr lang="en-US" dirty="0" smtClean="0"/>
              <a:t>--</a:t>
            </a:r>
            <a:r>
              <a:rPr lang="en-US" dirty="0" smtClean="0">
                <a:sym typeface="Wingdings" panose="05000000000000000000" pitchFamily="2" charset="2"/>
              </a:rPr>
              <a:t></a:t>
            </a:r>
          </a:p>
          <a:p>
            <a:r>
              <a:rPr lang="en-US" dirty="0" smtClean="0">
                <a:sym typeface="Wingdings" panose="05000000000000000000" pitchFamily="2" charset="2"/>
              </a:rPr>
              <a:t>?,?,</a:t>
            </a:r>
            <a:r>
              <a:rPr lang="en-US" dirty="0" err="1" smtClean="0">
                <a:sym typeface="Wingdings" panose="05000000000000000000" pitchFamily="2" charset="2"/>
              </a:rPr>
              <a:t>R,?,yes</a:t>
            </a:r>
            <a:r>
              <a:rPr lang="en-US" dirty="0" smtClean="0">
                <a:sym typeface="Wingdings" panose="05000000000000000000" pitchFamily="2" charset="2"/>
              </a:rPr>
              <a:t>-&gt; </a:t>
            </a:r>
          </a:p>
          <a:p>
            <a:r>
              <a:rPr lang="en-US" dirty="0" smtClean="0">
                <a:sym typeface="Wingdings" panose="05000000000000000000" pitchFamily="2" charset="2"/>
              </a:rPr>
              <a:t>?,</a:t>
            </a:r>
            <a:r>
              <a:rPr lang="en-US" dirty="0" err="1" smtClean="0">
                <a:sym typeface="Wingdings" panose="05000000000000000000" pitchFamily="2" charset="2"/>
              </a:rPr>
              <a:t>T,?,y</a:t>
            </a:r>
            <a:r>
              <a:rPr lang="en-US" dirty="0" smtClean="0">
                <a:sym typeface="Wingdings" panose="05000000000000000000" pitchFamily="2" charset="2"/>
              </a:rPr>
              <a:t>,?-&gt;</a:t>
            </a:r>
          </a:p>
          <a:p>
            <a:endParaRPr lang="en-US" dirty="0"/>
          </a:p>
        </p:txBody>
      </p:sp>
      <p:pic>
        <p:nvPicPr>
          <p:cNvPr id="4" name="Picture 3"/>
          <p:cNvPicPr>
            <a:picLocks noChangeAspect="1"/>
          </p:cNvPicPr>
          <p:nvPr/>
        </p:nvPicPr>
        <p:blipFill>
          <a:blip r:embed="rId2"/>
          <a:stretch>
            <a:fillRect/>
          </a:stretch>
        </p:blipFill>
        <p:spPr>
          <a:xfrm>
            <a:off x="8834437" y="4562159"/>
            <a:ext cx="2143125" cy="2143125"/>
          </a:xfrm>
          <a:prstGeom prst="rect">
            <a:avLst/>
          </a:prstGeom>
        </p:spPr>
      </p:pic>
      <p:pic>
        <p:nvPicPr>
          <p:cNvPr id="5" name="Picture 4"/>
          <p:cNvPicPr>
            <a:picLocks noChangeAspect="1"/>
          </p:cNvPicPr>
          <p:nvPr/>
        </p:nvPicPr>
        <p:blipFill>
          <a:blip r:embed="rId3"/>
          <a:stretch>
            <a:fillRect/>
          </a:stretch>
        </p:blipFill>
        <p:spPr>
          <a:xfrm>
            <a:off x="5811378" y="1431370"/>
            <a:ext cx="5024262" cy="2826147"/>
          </a:xfrm>
          <a:prstGeom prst="rect">
            <a:avLst/>
          </a:prstGeom>
        </p:spPr>
      </p:pic>
    </p:spTree>
    <p:extLst>
      <p:ext uri="{BB962C8B-B14F-4D97-AF65-F5344CB8AC3E}">
        <p14:creationId xmlns:p14="http://schemas.microsoft.com/office/powerpoint/2010/main" val="10660557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ＭＳ Ｐゴシック" panose="020B0600070205080204" pitchFamily="34" charset="-128"/>
              </a:rPr>
              <a:t>version space</a:t>
            </a:r>
            <a:endParaRPr lang="en-IN" dirty="0"/>
          </a:p>
        </p:txBody>
      </p:sp>
      <p:sp>
        <p:nvSpPr>
          <p:cNvPr id="3" name="Content Placeholder 2"/>
          <p:cNvSpPr>
            <a:spLocks noGrp="1"/>
          </p:cNvSpPr>
          <p:nvPr>
            <p:ph idx="1"/>
          </p:nvPr>
        </p:nvSpPr>
        <p:spPr>
          <a:xfrm>
            <a:off x="609600" y="1417639"/>
            <a:ext cx="9949132" cy="3581081"/>
          </a:xfrm>
        </p:spPr>
        <p:txBody>
          <a:bodyPr>
            <a:normAutofit fontScale="70000" lnSpcReduction="20000"/>
          </a:bodyPr>
          <a:lstStyle/>
          <a:p>
            <a:pPr algn="just"/>
            <a:r>
              <a:rPr lang="en-US" altLang="zh-TW" sz="3800" dirty="0">
                <a:ea typeface="ＭＳ Ｐゴシック" panose="020B0600070205080204" pitchFamily="34" charset="-128"/>
              </a:rPr>
              <a:t>The version space </a:t>
            </a:r>
            <a:r>
              <a:rPr lang="en-US" altLang="zh-TW" sz="3800" i="1" dirty="0">
                <a:ea typeface="ＭＳ Ｐゴシック" panose="020B0600070205080204" pitchFamily="34" charset="-128"/>
              </a:rPr>
              <a:t>VS</a:t>
            </a:r>
            <a:r>
              <a:rPr lang="en-US" altLang="zh-TW" sz="3800" i="1" baseline="-25000" dirty="0">
                <a:ea typeface="ＭＳ Ｐゴシック" panose="020B0600070205080204" pitchFamily="34" charset="-128"/>
              </a:rPr>
              <a:t>H,D</a:t>
            </a:r>
            <a:r>
              <a:rPr lang="en-US" altLang="zh-TW" sz="3800" dirty="0">
                <a:ea typeface="ＭＳ Ｐゴシック" panose="020B0600070205080204" pitchFamily="34" charset="-128"/>
              </a:rPr>
              <a:t> with respect to hypothesis space </a:t>
            </a:r>
            <a:r>
              <a:rPr lang="en-US" altLang="zh-TW" sz="3800" i="1" dirty="0">
                <a:ea typeface="ＭＳ Ｐゴシック" panose="020B0600070205080204" pitchFamily="34" charset="-128"/>
              </a:rPr>
              <a:t>H</a:t>
            </a:r>
            <a:r>
              <a:rPr lang="en-US" altLang="zh-TW" sz="3800" dirty="0">
                <a:ea typeface="ＭＳ Ｐゴシック" panose="020B0600070205080204" pitchFamily="34" charset="-128"/>
              </a:rPr>
              <a:t> and training examples </a:t>
            </a:r>
            <a:r>
              <a:rPr lang="en-US" altLang="zh-TW" sz="3800" i="1" dirty="0">
                <a:ea typeface="ＭＳ Ｐゴシック" panose="020B0600070205080204" pitchFamily="34" charset="-128"/>
              </a:rPr>
              <a:t>D</a:t>
            </a:r>
            <a:r>
              <a:rPr lang="en-US" altLang="zh-TW" sz="3800" dirty="0">
                <a:ea typeface="ＭＳ Ｐゴシック" panose="020B0600070205080204" pitchFamily="34" charset="-128"/>
              </a:rPr>
              <a:t> is </a:t>
            </a:r>
            <a:r>
              <a:rPr lang="en-US" altLang="zh-TW" sz="3800" dirty="0">
                <a:solidFill>
                  <a:srgbClr val="0000FF"/>
                </a:solidFill>
                <a:ea typeface="ＭＳ Ｐゴシック" panose="020B0600070205080204" pitchFamily="34" charset="-128"/>
              </a:rPr>
              <a:t>the subset of hypotheses from </a:t>
            </a:r>
            <a:r>
              <a:rPr lang="en-US" altLang="zh-TW" sz="3800" i="1" dirty="0">
                <a:solidFill>
                  <a:srgbClr val="0000FF"/>
                </a:solidFill>
                <a:ea typeface="ＭＳ Ｐゴシック" panose="020B0600070205080204" pitchFamily="34" charset="-128"/>
              </a:rPr>
              <a:t>H</a:t>
            </a:r>
            <a:r>
              <a:rPr lang="en-US" altLang="zh-TW" sz="3800" dirty="0">
                <a:solidFill>
                  <a:srgbClr val="0000FF"/>
                </a:solidFill>
                <a:ea typeface="ＭＳ Ｐゴシック" panose="020B0600070205080204" pitchFamily="34" charset="-128"/>
              </a:rPr>
              <a:t> </a:t>
            </a:r>
            <a:r>
              <a:rPr lang="en-US" altLang="zh-TW" sz="3800" dirty="0" smtClean="0">
                <a:solidFill>
                  <a:srgbClr val="0000FF"/>
                </a:solidFill>
                <a:ea typeface="ＭＳ Ｐゴシック" panose="020B0600070205080204" pitchFamily="34" charset="-128"/>
              </a:rPr>
              <a:t>consistent with </a:t>
            </a:r>
            <a:r>
              <a:rPr lang="en-US" altLang="zh-TW" sz="3800" dirty="0">
                <a:solidFill>
                  <a:srgbClr val="0000FF"/>
                </a:solidFill>
                <a:ea typeface="ＭＳ Ｐゴシック" panose="020B0600070205080204" pitchFamily="34" charset="-128"/>
              </a:rPr>
              <a:t>all training </a:t>
            </a:r>
            <a:br>
              <a:rPr lang="en-US" altLang="zh-TW" sz="3800" dirty="0">
                <a:solidFill>
                  <a:srgbClr val="0000FF"/>
                </a:solidFill>
                <a:ea typeface="ＭＳ Ｐゴシック" panose="020B0600070205080204" pitchFamily="34" charset="-128"/>
              </a:rPr>
            </a:br>
            <a:r>
              <a:rPr lang="en-US" altLang="zh-TW" sz="3800" dirty="0">
                <a:solidFill>
                  <a:srgbClr val="0000FF"/>
                </a:solidFill>
                <a:ea typeface="ＭＳ Ｐゴシック" panose="020B0600070205080204" pitchFamily="34" charset="-128"/>
              </a:rPr>
              <a:t>examples in </a:t>
            </a:r>
            <a:r>
              <a:rPr lang="en-US" altLang="zh-TW" sz="3800" i="1" dirty="0" smtClean="0">
                <a:solidFill>
                  <a:srgbClr val="0000FF"/>
                </a:solidFill>
                <a:ea typeface="ＭＳ Ｐゴシック" panose="020B0600070205080204" pitchFamily="34" charset="-128"/>
              </a:rPr>
              <a:t>D</a:t>
            </a:r>
          </a:p>
          <a:p>
            <a:pPr algn="just"/>
            <a:endParaRPr lang="en-US" altLang="zh-TW" sz="3800" i="1" dirty="0">
              <a:solidFill>
                <a:srgbClr val="0000FF"/>
              </a:solidFill>
              <a:ea typeface="ＭＳ Ｐゴシック" panose="020B0600070205080204" pitchFamily="34" charset="-128"/>
            </a:endParaRPr>
          </a:p>
          <a:p>
            <a:pPr algn="just"/>
            <a:endParaRPr lang="en-US" altLang="zh-TW" sz="3800" i="1" dirty="0" smtClean="0">
              <a:solidFill>
                <a:srgbClr val="0000FF"/>
              </a:solidFill>
              <a:ea typeface="ＭＳ Ｐゴシック" panose="020B0600070205080204" pitchFamily="34" charset="-128"/>
            </a:endParaRPr>
          </a:p>
          <a:p>
            <a:pPr algn="just"/>
            <a:endParaRPr lang="en-US" altLang="zh-TW" sz="3800" i="1" dirty="0">
              <a:solidFill>
                <a:srgbClr val="0000FF"/>
              </a:solidFill>
              <a:ea typeface="ＭＳ Ｐゴシック" panose="020B0600070205080204" pitchFamily="34" charset="-128"/>
            </a:endParaRPr>
          </a:p>
          <a:p>
            <a:pPr algn="just"/>
            <a:endParaRPr lang="en-US" altLang="zh-TW" sz="3800" i="1" dirty="0" smtClean="0">
              <a:solidFill>
                <a:srgbClr val="0000FF"/>
              </a:solidFill>
              <a:ea typeface="ＭＳ Ｐゴシック" panose="020B0600070205080204" pitchFamily="34" charset="-128"/>
            </a:endParaRPr>
          </a:p>
          <a:p>
            <a:pPr algn="just"/>
            <a:r>
              <a:rPr lang="en-US" altLang="zh-TW" sz="3800" i="1" dirty="0" smtClean="0">
                <a:solidFill>
                  <a:srgbClr val="0000FF"/>
                </a:solidFill>
                <a:ea typeface="ＭＳ Ｐゴシック" panose="020B0600070205080204" pitchFamily="34" charset="-128"/>
              </a:rPr>
              <a:t>H(x)= c(x)</a:t>
            </a:r>
          </a:p>
          <a:p>
            <a:pPr algn="just"/>
            <a:endParaRPr lang="en-US" altLang="zh-TW" sz="2800" i="1" dirty="0" smtClean="0">
              <a:solidFill>
                <a:srgbClr val="0000FF"/>
              </a:solidFill>
              <a:ea typeface="ＭＳ Ｐゴシック" panose="020B0600070205080204" pitchFamily="34" charset="-128"/>
            </a:endParaRPr>
          </a:p>
          <a:p>
            <a:pPr algn="just"/>
            <a:endParaRPr lang="en-US" altLang="zh-TW" sz="2800" i="1" dirty="0">
              <a:solidFill>
                <a:srgbClr val="0000FF"/>
              </a:solidFill>
              <a:ea typeface="ＭＳ Ｐゴシック" panose="020B0600070205080204" pitchFamily="34" charset="-128"/>
            </a:endParaRPr>
          </a:p>
          <a:p>
            <a:endParaRPr lang="en-IN" dirty="0"/>
          </a:p>
        </p:txBody>
      </p:sp>
      <p:pic>
        <p:nvPicPr>
          <p:cNvPr id="4" name="Picture 3"/>
          <p:cNvPicPr>
            <a:picLocks noChangeAspect="1"/>
          </p:cNvPicPr>
          <p:nvPr/>
        </p:nvPicPr>
        <p:blipFill>
          <a:blip r:embed="rId2"/>
          <a:stretch>
            <a:fillRect/>
          </a:stretch>
        </p:blipFill>
        <p:spPr>
          <a:xfrm>
            <a:off x="3709284" y="3017900"/>
            <a:ext cx="5760530" cy="1418954"/>
          </a:xfrm>
          <a:prstGeom prst="rect">
            <a:avLst/>
          </a:prstGeom>
        </p:spPr>
      </p:pic>
    </p:spTree>
    <p:extLst>
      <p:ext uri="{BB962C8B-B14F-4D97-AF65-F5344CB8AC3E}">
        <p14:creationId xmlns:p14="http://schemas.microsoft.com/office/powerpoint/2010/main" val="4243546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List-Then-Eliminate</a:t>
            </a:r>
            <a:r>
              <a:rPr lang="en-IN" spc="-30" dirty="0"/>
              <a:t> </a:t>
            </a:r>
            <a:r>
              <a:rPr lang="en-IN" spc="-5" dirty="0"/>
              <a:t>Algorithm</a:t>
            </a:r>
            <a:r>
              <a:rPr lang="en-IN" dirty="0" smtClean="0"/>
              <a:t> </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263653" y="1304628"/>
            <a:ext cx="9664694" cy="4821536"/>
          </a:xfrm>
          <a:prstGeom prst="rect">
            <a:avLst/>
          </a:prstGeom>
        </p:spPr>
      </p:pic>
    </p:spTree>
    <p:extLst>
      <p:ext uri="{BB962C8B-B14F-4D97-AF65-F5344CB8AC3E}">
        <p14:creationId xmlns:p14="http://schemas.microsoft.com/office/powerpoint/2010/main" val="3087422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808" y="409756"/>
            <a:ext cx="10972800" cy="4525963"/>
          </a:xfrm>
        </p:spPr>
        <p:txBody>
          <a:bodyPr/>
          <a:lstStyle/>
          <a:p>
            <a:r>
              <a:rPr lang="en-IN" dirty="0" smtClean="0"/>
              <a:t>h1= ?,?,</a:t>
            </a:r>
            <a:r>
              <a:rPr lang="en-IN" dirty="0" err="1" smtClean="0"/>
              <a:t>Round,?,Yes</a:t>
            </a:r>
            <a:endParaRPr lang="en-IN" dirty="0"/>
          </a:p>
        </p:txBody>
      </p:sp>
      <p:pic>
        <p:nvPicPr>
          <p:cNvPr id="4" name="Picture 3"/>
          <p:cNvPicPr>
            <a:picLocks noChangeAspect="1"/>
          </p:cNvPicPr>
          <p:nvPr/>
        </p:nvPicPr>
        <p:blipFill>
          <a:blip r:embed="rId2"/>
          <a:stretch>
            <a:fillRect/>
          </a:stretch>
        </p:blipFill>
        <p:spPr>
          <a:xfrm>
            <a:off x="2157698" y="1048111"/>
            <a:ext cx="7764109" cy="565080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67393" y="3997725"/>
              <a:ext cx="255600" cy="383400"/>
            </p14:xfrm>
          </p:contentPart>
        </mc:Choice>
        <mc:Fallback xmlns="">
          <p:pic>
            <p:nvPicPr>
              <p:cNvPr id="5" name="Ink 4"/>
              <p:cNvPicPr/>
              <p:nvPr/>
            </p:nvPicPr>
            <p:blipFill>
              <a:blip r:embed="rId4"/>
              <a:stretch>
                <a:fillRect/>
              </a:stretch>
            </p:blipFill>
            <p:spPr>
              <a:xfrm>
                <a:off x="1455513" y="3985845"/>
                <a:ext cx="279360" cy="407160"/>
              </a:xfrm>
              <a:prstGeom prst="rect">
                <a:avLst/>
              </a:prstGeom>
            </p:spPr>
          </p:pic>
        </mc:Fallback>
      </mc:AlternateContent>
    </p:spTree>
    <p:extLst>
      <p:ext uri="{BB962C8B-B14F-4D97-AF65-F5344CB8AC3E}">
        <p14:creationId xmlns:p14="http://schemas.microsoft.com/office/powerpoint/2010/main" val="1366888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9676" y="0"/>
            <a:ext cx="9247518" cy="6559287"/>
          </a:xfrm>
          <a:prstGeom prst="rect">
            <a:avLst/>
          </a:prstGeom>
        </p:spPr>
      </p:pic>
    </p:spTree>
    <p:extLst>
      <p:ext uri="{BB962C8B-B14F-4D97-AF65-F5344CB8AC3E}">
        <p14:creationId xmlns:p14="http://schemas.microsoft.com/office/powerpoint/2010/main" val="24010135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696" y="94457"/>
            <a:ext cx="5807401" cy="1120216"/>
          </a:xfrm>
          <a:prstGeom prst="rect">
            <a:avLst/>
          </a:prstGeom>
        </p:spPr>
        <p:txBody>
          <a:bodyPr vert="horz" wrap="square" lIns="0" tIns="12102" rIns="0" bIns="0" rtlCol="0" anchor="ctr">
            <a:spAutoFit/>
          </a:bodyPr>
          <a:lstStyle/>
          <a:p>
            <a:pPr marL="11527">
              <a:spcBef>
                <a:spcPts val="95"/>
              </a:spcBef>
            </a:pPr>
            <a:r>
              <a:rPr dirty="0"/>
              <a:t>Candidate-Elimination</a:t>
            </a:r>
            <a:r>
              <a:rPr spc="-59" dirty="0"/>
              <a:t> </a:t>
            </a:r>
            <a:r>
              <a:rPr spc="-5" dirty="0"/>
              <a:t>Algorithm</a:t>
            </a:r>
          </a:p>
        </p:txBody>
      </p:sp>
      <p:sp>
        <p:nvSpPr>
          <p:cNvPr id="3" name="object 3"/>
          <p:cNvSpPr txBox="1"/>
          <p:nvPr/>
        </p:nvSpPr>
        <p:spPr>
          <a:xfrm>
            <a:off x="345056" y="1335443"/>
            <a:ext cx="11386868" cy="4775062"/>
          </a:xfrm>
          <a:prstGeom prst="rect">
            <a:avLst/>
          </a:prstGeom>
        </p:spPr>
        <p:txBody>
          <a:bodyPr vert="horz" wrap="square" lIns="0" tIns="12102" rIns="0" bIns="0" rtlCol="0">
            <a:spAutoFit/>
          </a:bodyPr>
          <a:lstStyle/>
          <a:p>
            <a:pPr marL="348677" marR="4611" indent="-337727">
              <a:lnSpc>
                <a:spcPct val="150000"/>
              </a:lnSpc>
              <a:spcBef>
                <a:spcPts val="95"/>
              </a:spcBef>
              <a:buChar char="•"/>
              <a:tabLst>
                <a:tab pos="348677" algn="l"/>
                <a:tab pos="349254" algn="l"/>
              </a:tabLst>
            </a:pPr>
            <a:r>
              <a:rPr sz="2200" spc="-9" dirty="0">
                <a:latin typeface="+mn-lt"/>
                <a:cs typeface="Times New Roman"/>
              </a:rPr>
              <a:t>FIND-S</a:t>
            </a:r>
            <a:r>
              <a:rPr sz="2200" spc="18" dirty="0">
                <a:latin typeface="+mn-lt"/>
                <a:cs typeface="Times New Roman"/>
              </a:rPr>
              <a:t> </a:t>
            </a:r>
            <a:r>
              <a:rPr sz="2200" spc="-5" dirty="0">
                <a:latin typeface="+mn-lt"/>
                <a:cs typeface="Times New Roman"/>
              </a:rPr>
              <a:t>outputs</a:t>
            </a:r>
            <a:r>
              <a:rPr sz="2200" dirty="0">
                <a:latin typeface="+mn-lt"/>
                <a:cs typeface="Times New Roman"/>
              </a:rPr>
              <a:t> </a:t>
            </a:r>
            <a:r>
              <a:rPr sz="2200" spc="-5" dirty="0">
                <a:latin typeface="+mn-lt"/>
                <a:cs typeface="Times New Roman"/>
              </a:rPr>
              <a:t>a</a:t>
            </a:r>
            <a:r>
              <a:rPr sz="2200" spc="-18" dirty="0">
                <a:latin typeface="+mn-lt"/>
                <a:cs typeface="Times New Roman"/>
              </a:rPr>
              <a:t> </a:t>
            </a:r>
            <a:r>
              <a:rPr sz="2200" spc="-14" dirty="0">
                <a:latin typeface="+mn-lt"/>
                <a:cs typeface="Times New Roman"/>
              </a:rPr>
              <a:t>hypothesis</a:t>
            </a:r>
            <a:r>
              <a:rPr sz="2200" spc="64" dirty="0">
                <a:latin typeface="+mn-lt"/>
                <a:cs typeface="Times New Roman"/>
              </a:rPr>
              <a:t> </a:t>
            </a:r>
            <a:r>
              <a:rPr sz="2200" dirty="0">
                <a:latin typeface="+mn-lt"/>
                <a:cs typeface="Times New Roman"/>
              </a:rPr>
              <a:t>from</a:t>
            </a:r>
            <a:r>
              <a:rPr sz="2200" spc="-23" dirty="0">
                <a:latin typeface="+mn-lt"/>
                <a:cs typeface="Times New Roman"/>
              </a:rPr>
              <a:t> </a:t>
            </a:r>
            <a:r>
              <a:rPr sz="2200" spc="-9" dirty="0">
                <a:latin typeface="+mn-lt"/>
                <a:cs typeface="Times New Roman"/>
              </a:rPr>
              <a:t>H,</a:t>
            </a:r>
            <a:r>
              <a:rPr sz="2200" dirty="0">
                <a:latin typeface="+mn-lt"/>
                <a:cs typeface="Times New Roman"/>
              </a:rPr>
              <a:t> </a:t>
            </a:r>
            <a:r>
              <a:rPr sz="2200" spc="-5" dirty="0">
                <a:latin typeface="+mn-lt"/>
                <a:cs typeface="Times New Roman"/>
              </a:rPr>
              <a:t>that</a:t>
            </a:r>
            <a:r>
              <a:rPr sz="2200" dirty="0">
                <a:latin typeface="+mn-lt"/>
                <a:cs typeface="Times New Roman"/>
              </a:rPr>
              <a:t> </a:t>
            </a:r>
            <a:r>
              <a:rPr sz="2200" spc="-5" dirty="0">
                <a:latin typeface="+mn-lt"/>
                <a:cs typeface="Times New Roman"/>
              </a:rPr>
              <a:t>is</a:t>
            </a:r>
            <a:r>
              <a:rPr sz="2200" dirty="0">
                <a:latin typeface="+mn-lt"/>
                <a:cs typeface="Times New Roman"/>
              </a:rPr>
              <a:t> </a:t>
            </a:r>
            <a:r>
              <a:rPr sz="2200" spc="-5" dirty="0">
                <a:solidFill>
                  <a:srgbClr val="00B050"/>
                </a:solidFill>
                <a:latin typeface="+mn-lt"/>
                <a:cs typeface="Times New Roman"/>
              </a:rPr>
              <a:t>consistent</a:t>
            </a:r>
            <a:r>
              <a:rPr sz="2200" spc="-18" dirty="0">
                <a:solidFill>
                  <a:srgbClr val="00B050"/>
                </a:solidFill>
                <a:latin typeface="+mn-lt"/>
                <a:cs typeface="Times New Roman"/>
              </a:rPr>
              <a:t> </a:t>
            </a:r>
            <a:r>
              <a:rPr sz="2200" spc="-9" dirty="0">
                <a:solidFill>
                  <a:srgbClr val="00B050"/>
                </a:solidFill>
                <a:latin typeface="+mn-lt"/>
                <a:cs typeface="Times New Roman"/>
              </a:rPr>
              <a:t>with</a:t>
            </a:r>
            <a:r>
              <a:rPr sz="2200" dirty="0">
                <a:solidFill>
                  <a:srgbClr val="00B050"/>
                </a:solidFill>
                <a:latin typeface="+mn-lt"/>
                <a:cs typeface="Times New Roman"/>
              </a:rPr>
              <a:t> </a:t>
            </a:r>
            <a:r>
              <a:rPr sz="2200" spc="-5" dirty="0">
                <a:solidFill>
                  <a:srgbClr val="00B050"/>
                </a:solidFill>
                <a:latin typeface="+mn-lt"/>
                <a:cs typeface="Times New Roman"/>
              </a:rPr>
              <a:t>the</a:t>
            </a:r>
            <a:r>
              <a:rPr sz="2200" spc="-9" dirty="0">
                <a:solidFill>
                  <a:srgbClr val="00B050"/>
                </a:solidFill>
                <a:latin typeface="+mn-lt"/>
                <a:cs typeface="Times New Roman"/>
              </a:rPr>
              <a:t> </a:t>
            </a:r>
            <a:r>
              <a:rPr sz="2200" spc="-5" dirty="0">
                <a:solidFill>
                  <a:srgbClr val="00B050"/>
                </a:solidFill>
                <a:latin typeface="+mn-lt"/>
                <a:cs typeface="Times New Roman"/>
              </a:rPr>
              <a:t>training </a:t>
            </a:r>
            <a:r>
              <a:rPr sz="2200" spc="-576" dirty="0">
                <a:solidFill>
                  <a:srgbClr val="00B050"/>
                </a:solidFill>
                <a:latin typeface="+mn-lt"/>
                <a:cs typeface="Times New Roman"/>
              </a:rPr>
              <a:t> </a:t>
            </a:r>
            <a:r>
              <a:rPr sz="2200" spc="-9" dirty="0">
                <a:latin typeface="+mn-lt"/>
                <a:cs typeface="Times New Roman"/>
              </a:rPr>
              <a:t>examples,</a:t>
            </a:r>
            <a:r>
              <a:rPr sz="2200" spc="-5" dirty="0">
                <a:latin typeface="+mn-lt"/>
                <a:cs typeface="Times New Roman"/>
              </a:rPr>
              <a:t> this</a:t>
            </a:r>
            <a:r>
              <a:rPr sz="2200" dirty="0">
                <a:latin typeface="+mn-lt"/>
                <a:cs typeface="Times New Roman"/>
              </a:rPr>
              <a:t> </a:t>
            </a:r>
            <a:r>
              <a:rPr sz="2200" spc="-5" dirty="0">
                <a:latin typeface="+mn-lt"/>
                <a:cs typeface="Times New Roman"/>
              </a:rPr>
              <a:t>is</a:t>
            </a:r>
            <a:r>
              <a:rPr sz="2200" dirty="0">
                <a:latin typeface="+mn-lt"/>
                <a:cs typeface="Times New Roman"/>
              </a:rPr>
              <a:t> </a:t>
            </a:r>
            <a:r>
              <a:rPr sz="2200" spc="-5" dirty="0">
                <a:latin typeface="+mn-lt"/>
                <a:cs typeface="Times New Roman"/>
              </a:rPr>
              <a:t>just</a:t>
            </a:r>
            <a:r>
              <a:rPr sz="2200" dirty="0">
                <a:latin typeface="+mn-lt"/>
                <a:cs typeface="Times New Roman"/>
              </a:rPr>
              <a:t> </a:t>
            </a:r>
            <a:r>
              <a:rPr sz="2200" spc="-5" dirty="0">
                <a:latin typeface="+mn-lt"/>
                <a:cs typeface="Times New Roman"/>
              </a:rPr>
              <a:t>one</a:t>
            </a:r>
            <a:r>
              <a:rPr sz="2200" dirty="0">
                <a:latin typeface="+mn-lt"/>
                <a:cs typeface="Times New Roman"/>
              </a:rPr>
              <a:t> </a:t>
            </a:r>
            <a:r>
              <a:rPr sz="2200" spc="-5" dirty="0">
                <a:latin typeface="+mn-lt"/>
                <a:cs typeface="Times New Roman"/>
              </a:rPr>
              <a:t>of</a:t>
            </a:r>
            <a:r>
              <a:rPr sz="2200" dirty="0">
                <a:latin typeface="+mn-lt"/>
                <a:cs typeface="Times New Roman"/>
              </a:rPr>
              <a:t> </a:t>
            </a:r>
            <a:r>
              <a:rPr sz="2200" spc="-14" dirty="0">
                <a:latin typeface="+mn-lt"/>
                <a:cs typeface="Times New Roman"/>
              </a:rPr>
              <a:t>many</a:t>
            </a:r>
            <a:r>
              <a:rPr sz="2200" spc="-5" dirty="0">
                <a:latin typeface="+mn-lt"/>
                <a:cs typeface="Times New Roman"/>
              </a:rPr>
              <a:t> </a:t>
            </a:r>
            <a:r>
              <a:rPr sz="2200" spc="-14" dirty="0">
                <a:latin typeface="+mn-lt"/>
                <a:cs typeface="Times New Roman"/>
              </a:rPr>
              <a:t>hypotheses</a:t>
            </a:r>
            <a:r>
              <a:rPr sz="2200" spc="64" dirty="0">
                <a:latin typeface="+mn-lt"/>
                <a:cs typeface="Times New Roman"/>
              </a:rPr>
              <a:t> </a:t>
            </a:r>
            <a:r>
              <a:rPr sz="2200" dirty="0">
                <a:latin typeface="+mn-lt"/>
                <a:cs typeface="Times New Roman"/>
              </a:rPr>
              <a:t>from</a:t>
            </a:r>
            <a:r>
              <a:rPr sz="2200" spc="-23" dirty="0">
                <a:latin typeface="+mn-lt"/>
                <a:cs typeface="Times New Roman"/>
              </a:rPr>
              <a:t> </a:t>
            </a:r>
            <a:r>
              <a:rPr sz="2200" spc="-9" dirty="0">
                <a:latin typeface="+mn-lt"/>
                <a:cs typeface="Times New Roman"/>
              </a:rPr>
              <a:t>H</a:t>
            </a:r>
            <a:r>
              <a:rPr sz="2200" dirty="0">
                <a:latin typeface="+mn-lt"/>
                <a:cs typeface="Times New Roman"/>
              </a:rPr>
              <a:t> </a:t>
            </a:r>
            <a:r>
              <a:rPr sz="2200" spc="-5" dirty="0">
                <a:latin typeface="+mn-lt"/>
                <a:cs typeface="Times New Roman"/>
              </a:rPr>
              <a:t>that</a:t>
            </a:r>
            <a:r>
              <a:rPr sz="2200" dirty="0">
                <a:latin typeface="+mn-lt"/>
                <a:cs typeface="Times New Roman"/>
              </a:rPr>
              <a:t> </a:t>
            </a:r>
            <a:r>
              <a:rPr sz="2200" spc="-9" dirty="0">
                <a:latin typeface="+mn-lt"/>
                <a:cs typeface="Times New Roman"/>
              </a:rPr>
              <a:t>might</a:t>
            </a:r>
            <a:r>
              <a:rPr sz="2200" dirty="0">
                <a:latin typeface="+mn-lt"/>
                <a:cs typeface="Times New Roman"/>
              </a:rPr>
              <a:t> fit</a:t>
            </a:r>
            <a:r>
              <a:rPr sz="2200" spc="-18" dirty="0">
                <a:latin typeface="+mn-lt"/>
                <a:cs typeface="Times New Roman"/>
              </a:rPr>
              <a:t> </a:t>
            </a:r>
            <a:r>
              <a:rPr sz="2200" spc="-5" dirty="0">
                <a:latin typeface="+mn-lt"/>
                <a:cs typeface="Times New Roman"/>
              </a:rPr>
              <a:t>the </a:t>
            </a:r>
            <a:r>
              <a:rPr sz="2200" dirty="0">
                <a:latin typeface="+mn-lt"/>
                <a:cs typeface="Times New Roman"/>
              </a:rPr>
              <a:t> </a:t>
            </a:r>
            <a:r>
              <a:rPr sz="2200" spc="-5" dirty="0">
                <a:latin typeface="+mn-lt"/>
                <a:cs typeface="Times New Roman"/>
              </a:rPr>
              <a:t>training</a:t>
            </a:r>
            <a:r>
              <a:rPr sz="2200" spc="-27" dirty="0">
                <a:latin typeface="+mn-lt"/>
                <a:cs typeface="Times New Roman"/>
              </a:rPr>
              <a:t> </a:t>
            </a:r>
            <a:r>
              <a:rPr sz="2200" spc="-5" dirty="0">
                <a:latin typeface="+mn-lt"/>
                <a:cs typeface="Times New Roman"/>
              </a:rPr>
              <a:t>data equally</a:t>
            </a:r>
            <a:r>
              <a:rPr sz="2200" spc="-23" dirty="0">
                <a:latin typeface="+mn-lt"/>
                <a:cs typeface="Times New Roman"/>
              </a:rPr>
              <a:t> </a:t>
            </a:r>
            <a:r>
              <a:rPr sz="2200" spc="-9" dirty="0">
                <a:latin typeface="+mn-lt"/>
                <a:cs typeface="Times New Roman"/>
              </a:rPr>
              <a:t>well.</a:t>
            </a:r>
            <a:endParaRPr sz="2200" dirty="0">
              <a:latin typeface="+mn-lt"/>
              <a:cs typeface="Times New Roman"/>
            </a:endParaRPr>
          </a:p>
          <a:p>
            <a:pPr marL="348677" marR="682370" indent="-337727" algn="just">
              <a:lnSpc>
                <a:spcPct val="150000"/>
              </a:lnSpc>
              <a:spcBef>
                <a:spcPts val="576"/>
              </a:spcBef>
              <a:buChar char="•"/>
              <a:tabLst>
                <a:tab pos="349254" algn="l"/>
              </a:tabLst>
            </a:pPr>
            <a:r>
              <a:rPr sz="2200" spc="-5" dirty="0">
                <a:latin typeface="+mn-lt"/>
                <a:cs typeface="Times New Roman"/>
              </a:rPr>
              <a:t>The</a:t>
            </a:r>
            <a:r>
              <a:rPr sz="2200" spc="-9" dirty="0">
                <a:latin typeface="+mn-lt"/>
                <a:cs typeface="Times New Roman"/>
              </a:rPr>
              <a:t> </a:t>
            </a:r>
            <a:r>
              <a:rPr sz="2200" spc="-5" dirty="0">
                <a:latin typeface="+mn-lt"/>
                <a:cs typeface="Times New Roman"/>
              </a:rPr>
              <a:t>key</a:t>
            </a:r>
            <a:r>
              <a:rPr sz="2200" spc="-32" dirty="0">
                <a:latin typeface="+mn-lt"/>
                <a:cs typeface="Times New Roman"/>
              </a:rPr>
              <a:t> </a:t>
            </a:r>
            <a:r>
              <a:rPr sz="2200" spc="-5" dirty="0">
                <a:latin typeface="+mn-lt"/>
                <a:cs typeface="Times New Roman"/>
              </a:rPr>
              <a:t>idea</a:t>
            </a:r>
            <a:r>
              <a:rPr sz="2200" spc="-9" dirty="0">
                <a:latin typeface="+mn-lt"/>
                <a:cs typeface="Times New Roman"/>
              </a:rPr>
              <a:t> </a:t>
            </a:r>
            <a:r>
              <a:rPr sz="2200" spc="-5" dirty="0">
                <a:latin typeface="+mn-lt"/>
                <a:cs typeface="Times New Roman"/>
              </a:rPr>
              <a:t>in</a:t>
            </a:r>
            <a:r>
              <a:rPr sz="2200" spc="-9" dirty="0">
                <a:latin typeface="+mn-lt"/>
                <a:cs typeface="Times New Roman"/>
              </a:rPr>
              <a:t> </a:t>
            </a:r>
            <a:r>
              <a:rPr sz="2200" spc="-5" dirty="0">
                <a:latin typeface="+mn-lt"/>
                <a:cs typeface="Times New Roman"/>
              </a:rPr>
              <a:t>the</a:t>
            </a:r>
            <a:r>
              <a:rPr sz="2200" spc="-27" dirty="0">
                <a:latin typeface="+mn-lt"/>
                <a:cs typeface="Times New Roman"/>
              </a:rPr>
              <a:t> </a:t>
            </a:r>
            <a:r>
              <a:rPr sz="2200" spc="-5" dirty="0">
                <a:latin typeface="+mn-lt"/>
                <a:cs typeface="Times New Roman"/>
              </a:rPr>
              <a:t>Candidate-Elimination</a:t>
            </a:r>
            <a:r>
              <a:rPr sz="2200" spc="-36" dirty="0">
                <a:latin typeface="+mn-lt"/>
                <a:cs typeface="Times New Roman"/>
              </a:rPr>
              <a:t> </a:t>
            </a:r>
            <a:r>
              <a:rPr sz="2200" spc="-5" dirty="0">
                <a:latin typeface="+mn-lt"/>
                <a:cs typeface="Times New Roman"/>
              </a:rPr>
              <a:t>algorithm</a:t>
            </a:r>
            <a:r>
              <a:rPr sz="2200" spc="-27" dirty="0">
                <a:latin typeface="+mn-lt"/>
                <a:cs typeface="Times New Roman"/>
              </a:rPr>
              <a:t> </a:t>
            </a:r>
            <a:r>
              <a:rPr sz="2200" spc="-5" dirty="0">
                <a:latin typeface="+mn-lt"/>
                <a:cs typeface="Times New Roman"/>
              </a:rPr>
              <a:t>is</a:t>
            </a:r>
            <a:r>
              <a:rPr sz="2200" spc="-9" dirty="0">
                <a:latin typeface="+mn-lt"/>
                <a:cs typeface="Times New Roman"/>
              </a:rPr>
              <a:t> </a:t>
            </a:r>
            <a:r>
              <a:rPr sz="2200" spc="-5" dirty="0">
                <a:latin typeface="+mn-lt"/>
                <a:cs typeface="Times New Roman"/>
              </a:rPr>
              <a:t>to</a:t>
            </a:r>
            <a:r>
              <a:rPr sz="2200" spc="-9" dirty="0">
                <a:latin typeface="+mn-lt"/>
                <a:cs typeface="Times New Roman"/>
              </a:rPr>
              <a:t> </a:t>
            </a:r>
            <a:r>
              <a:rPr sz="2200" spc="-5" dirty="0">
                <a:latin typeface="+mn-lt"/>
                <a:cs typeface="Times New Roman"/>
              </a:rPr>
              <a:t>output</a:t>
            </a:r>
            <a:r>
              <a:rPr sz="2200" spc="-32" dirty="0">
                <a:latin typeface="+mn-lt"/>
                <a:cs typeface="Times New Roman"/>
              </a:rPr>
              <a:t> </a:t>
            </a:r>
            <a:r>
              <a:rPr sz="2200" b="1" u="sng" spc="-5" dirty="0">
                <a:latin typeface="+mn-lt"/>
                <a:cs typeface="Times New Roman"/>
              </a:rPr>
              <a:t>a </a:t>
            </a:r>
            <a:r>
              <a:rPr sz="2200" b="1" u="sng" spc="-581" dirty="0">
                <a:latin typeface="+mn-lt"/>
                <a:cs typeface="Times New Roman"/>
              </a:rPr>
              <a:t> </a:t>
            </a:r>
            <a:r>
              <a:rPr sz="2200" b="1" u="sng" spc="-5" dirty="0">
                <a:latin typeface="+mn-lt"/>
                <a:cs typeface="Times New Roman"/>
              </a:rPr>
              <a:t>description of the </a:t>
            </a:r>
            <a:r>
              <a:rPr sz="2200" b="1" u="sng" spc="-9" dirty="0">
                <a:latin typeface="+mn-lt"/>
                <a:cs typeface="Times New Roman"/>
              </a:rPr>
              <a:t>set </a:t>
            </a:r>
            <a:r>
              <a:rPr sz="2200" b="1" u="sng" spc="-5" dirty="0">
                <a:latin typeface="+mn-lt"/>
                <a:cs typeface="Times New Roman"/>
              </a:rPr>
              <a:t>of all </a:t>
            </a:r>
            <a:r>
              <a:rPr sz="2200" b="1" u="sng" spc="-14" dirty="0">
                <a:latin typeface="+mn-lt"/>
                <a:cs typeface="Times New Roman"/>
              </a:rPr>
              <a:t>hypotheses </a:t>
            </a:r>
            <a:r>
              <a:rPr sz="2200" b="1" u="sng" spc="-5" dirty="0">
                <a:latin typeface="+mn-lt"/>
                <a:cs typeface="Times New Roman"/>
              </a:rPr>
              <a:t>consistent </a:t>
            </a:r>
            <a:r>
              <a:rPr sz="2200" b="1" u="sng" spc="-9" dirty="0">
                <a:latin typeface="+mn-lt"/>
                <a:cs typeface="Times New Roman"/>
              </a:rPr>
              <a:t>with </a:t>
            </a:r>
            <a:r>
              <a:rPr sz="2200" b="1" u="sng" spc="-5" dirty="0">
                <a:latin typeface="+mn-lt"/>
                <a:cs typeface="Times New Roman"/>
              </a:rPr>
              <a:t>the training </a:t>
            </a:r>
            <a:r>
              <a:rPr sz="2200" b="1" u="sng" spc="-576" dirty="0">
                <a:latin typeface="+mn-lt"/>
                <a:cs typeface="Times New Roman"/>
              </a:rPr>
              <a:t> </a:t>
            </a:r>
            <a:r>
              <a:rPr sz="2200" b="1" u="sng" spc="-9" dirty="0">
                <a:latin typeface="+mn-lt"/>
                <a:cs typeface="Times New Roman"/>
              </a:rPr>
              <a:t>examples.</a:t>
            </a:r>
            <a:endParaRPr sz="2200" b="1" u="sng" dirty="0">
              <a:latin typeface="+mn-lt"/>
              <a:cs typeface="Times New Roman"/>
            </a:endParaRPr>
          </a:p>
          <a:p>
            <a:pPr marL="738849" marR="385562" lvl="1" indent="-279518">
              <a:lnSpc>
                <a:spcPct val="150000"/>
              </a:lnSpc>
              <a:spcBef>
                <a:spcPts val="513"/>
              </a:spcBef>
              <a:buChar char="–"/>
              <a:tabLst>
                <a:tab pos="738849" algn="l"/>
                <a:tab pos="739426" algn="l"/>
              </a:tabLst>
            </a:pPr>
            <a:r>
              <a:rPr sz="2200" dirty="0">
                <a:latin typeface="+mn-lt"/>
                <a:cs typeface="Times New Roman"/>
              </a:rPr>
              <a:t>Candidate-Elimination</a:t>
            </a:r>
            <a:r>
              <a:rPr sz="2200" spc="-86" dirty="0">
                <a:latin typeface="+mn-lt"/>
                <a:cs typeface="Times New Roman"/>
              </a:rPr>
              <a:t> </a:t>
            </a:r>
            <a:r>
              <a:rPr sz="2200" dirty="0">
                <a:latin typeface="+mn-lt"/>
                <a:cs typeface="Times New Roman"/>
              </a:rPr>
              <a:t>algorithm</a:t>
            </a:r>
            <a:r>
              <a:rPr sz="2200" spc="-27" dirty="0">
                <a:latin typeface="+mn-lt"/>
                <a:cs typeface="Times New Roman"/>
              </a:rPr>
              <a:t> </a:t>
            </a:r>
            <a:r>
              <a:rPr sz="2200" dirty="0">
                <a:latin typeface="+mn-lt"/>
                <a:cs typeface="Times New Roman"/>
              </a:rPr>
              <a:t>computes</a:t>
            </a:r>
            <a:r>
              <a:rPr sz="2200" spc="-64" dirty="0">
                <a:latin typeface="+mn-lt"/>
                <a:cs typeface="Times New Roman"/>
              </a:rPr>
              <a:t> </a:t>
            </a:r>
            <a:r>
              <a:rPr sz="2200" dirty="0">
                <a:latin typeface="+mn-lt"/>
                <a:cs typeface="Times New Roman"/>
              </a:rPr>
              <a:t>the</a:t>
            </a:r>
            <a:r>
              <a:rPr sz="2200" spc="14" dirty="0">
                <a:latin typeface="+mn-lt"/>
                <a:cs typeface="Times New Roman"/>
              </a:rPr>
              <a:t> </a:t>
            </a:r>
            <a:r>
              <a:rPr sz="2200" dirty="0">
                <a:latin typeface="+mn-lt"/>
                <a:cs typeface="Times New Roman"/>
              </a:rPr>
              <a:t>description</a:t>
            </a:r>
            <a:r>
              <a:rPr sz="2200" spc="-64" dirty="0">
                <a:latin typeface="+mn-lt"/>
                <a:cs typeface="Times New Roman"/>
              </a:rPr>
              <a:t> </a:t>
            </a:r>
            <a:r>
              <a:rPr sz="2200" dirty="0">
                <a:latin typeface="+mn-lt"/>
                <a:cs typeface="Times New Roman"/>
              </a:rPr>
              <a:t>of</a:t>
            </a:r>
            <a:r>
              <a:rPr sz="2200" spc="-9" dirty="0">
                <a:latin typeface="+mn-lt"/>
                <a:cs typeface="Times New Roman"/>
              </a:rPr>
              <a:t> </a:t>
            </a:r>
            <a:r>
              <a:rPr sz="2200" spc="5" dirty="0">
                <a:latin typeface="+mn-lt"/>
                <a:cs typeface="Times New Roman"/>
              </a:rPr>
              <a:t>this</a:t>
            </a:r>
            <a:r>
              <a:rPr sz="2200" spc="-36" dirty="0">
                <a:latin typeface="+mn-lt"/>
                <a:cs typeface="Times New Roman"/>
              </a:rPr>
              <a:t> </a:t>
            </a:r>
            <a:r>
              <a:rPr sz="2200" dirty="0">
                <a:latin typeface="+mn-lt"/>
                <a:cs typeface="Times New Roman"/>
              </a:rPr>
              <a:t>set</a:t>
            </a:r>
            <a:r>
              <a:rPr sz="2200" spc="-23" dirty="0">
                <a:latin typeface="+mn-lt"/>
                <a:cs typeface="Times New Roman"/>
              </a:rPr>
              <a:t> </a:t>
            </a:r>
            <a:r>
              <a:rPr sz="2200" dirty="0">
                <a:latin typeface="+mn-lt"/>
                <a:cs typeface="Times New Roman"/>
              </a:rPr>
              <a:t>without</a:t>
            </a:r>
            <a:r>
              <a:rPr sz="2200" spc="-41" dirty="0">
                <a:latin typeface="+mn-lt"/>
                <a:cs typeface="Times New Roman"/>
              </a:rPr>
              <a:t> </a:t>
            </a:r>
            <a:r>
              <a:rPr sz="2200" dirty="0">
                <a:latin typeface="+mn-lt"/>
                <a:cs typeface="Times New Roman"/>
              </a:rPr>
              <a:t>explicitly </a:t>
            </a:r>
            <a:r>
              <a:rPr sz="2200" spc="-427" dirty="0">
                <a:latin typeface="+mn-lt"/>
                <a:cs typeface="Times New Roman"/>
              </a:rPr>
              <a:t> </a:t>
            </a:r>
            <a:r>
              <a:rPr sz="2200" dirty="0">
                <a:latin typeface="+mn-lt"/>
                <a:cs typeface="Times New Roman"/>
              </a:rPr>
              <a:t>enumerating</a:t>
            </a:r>
            <a:r>
              <a:rPr sz="2200" spc="-68" dirty="0">
                <a:latin typeface="+mn-lt"/>
                <a:cs typeface="Times New Roman"/>
              </a:rPr>
              <a:t> </a:t>
            </a:r>
            <a:r>
              <a:rPr sz="2200" dirty="0">
                <a:latin typeface="+mn-lt"/>
                <a:cs typeface="Times New Roman"/>
              </a:rPr>
              <a:t>all of</a:t>
            </a:r>
            <a:r>
              <a:rPr sz="2200" spc="-32" dirty="0">
                <a:latin typeface="+mn-lt"/>
                <a:cs typeface="Times New Roman"/>
              </a:rPr>
              <a:t> </a:t>
            </a:r>
            <a:r>
              <a:rPr sz="2200" dirty="0">
                <a:latin typeface="+mn-lt"/>
                <a:cs typeface="Times New Roman"/>
              </a:rPr>
              <a:t>its</a:t>
            </a:r>
            <a:r>
              <a:rPr sz="2200" spc="-18" dirty="0">
                <a:latin typeface="+mn-lt"/>
                <a:cs typeface="Times New Roman"/>
              </a:rPr>
              <a:t> </a:t>
            </a:r>
            <a:r>
              <a:rPr sz="2200" spc="-5" dirty="0">
                <a:latin typeface="+mn-lt"/>
                <a:cs typeface="Times New Roman"/>
              </a:rPr>
              <a:t>members.</a:t>
            </a:r>
            <a:endParaRPr sz="2200" dirty="0">
              <a:latin typeface="+mn-lt"/>
              <a:cs typeface="Times New Roman"/>
            </a:endParaRPr>
          </a:p>
          <a:p>
            <a:pPr marL="738849" marR="364814" lvl="1" indent="-279518">
              <a:lnSpc>
                <a:spcPct val="150000"/>
              </a:lnSpc>
              <a:spcBef>
                <a:spcPts val="436"/>
              </a:spcBef>
              <a:buChar char="–"/>
              <a:tabLst>
                <a:tab pos="738849" algn="l"/>
                <a:tab pos="739426" algn="l"/>
              </a:tabLst>
            </a:pPr>
            <a:r>
              <a:rPr sz="2200" dirty="0">
                <a:latin typeface="+mn-lt"/>
                <a:cs typeface="Times New Roman"/>
              </a:rPr>
              <a:t>This</a:t>
            </a:r>
            <a:r>
              <a:rPr sz="2200" spc="-36" dirty="0">
                <a:latin typeface="+mn-lt"/>
                <a:cs typeface="Times New Roman"/>
              </a:rPr>
              <a:t> </a:t>
            </a:r>
            <a:r>
              <a:rPr sz="2200" dirty="0">
                <a:latin typeface="+mn-lt"/>
                <a:cs typeface="Times New Roman"/>
              </a:rPr>
              <a:t>is</a:t>
            </a:r>
            <a:r>
              <a:rPr sz="2200" spc="9" dirty="0">
                <a:latin typeface="+mn-lt"/>
                <a:cs typeface="Times New Roman"/>
              </a:rPr>
              <a:t> </a:t>
            </a:r>
            <a:r>
              <a:rPr sz="2200" dirty="0">
                <a:latin typeface="+mn-lt"/>
                <a:cs typeface="Times New Roman"/>
              </a:rPr>
              <a:t>accomplished</a:t>
            </a:r>
            <a:r>
              <a:rPr sz="2200" spc="-82" dirty="0">
                <a:latin typeface="+mn-lt"/>
                <a:cs typeface="Times New Roman"/>
              </a:rPr>
              <a:t> </a:t>
            </a:r>
            <a:r>
              <a:rPr sz="2200" dirty="0">
                <a:latin typeface="+mn-lt"/>
                <a:cs typeface="Times New Roman"/>
              </a:rPr>
              <a:t>by</a:t>
            </a:r>
            <a:r>
              <a:rPr sz="2200" spc="5" dirty="0">
                <a:latin typeface="+mn-lt"/>
                <a:cs typeface="Times New Roman"/>
              </a:rPr>
              <a:t> using</a:t>
            </a:r>
            <a:r>
              <a:rPr sz="2200" spc="-59" dirty="0">
                <a:latin typeface="+mn-lt"/>
                <a:cs typeface="Times New Roman"/>
              </a:rPr>
              <a:t> </a:t>
            </a:r>
            <a:r>
              <a:rPr sz="2200" dirty="0">
                <a:latin typeface="+mn-lt"/>
                <a:cs typeface="Times New Roman"/>
              </a:rPr>
              <a:t>the </a:t>
            </a:r>
            <a:r>
              <a:rPr sz="2200" spc="-5" dirty="0">
                <a:latin typeface="+mn-lt"/>
                <a:cs typeface="Times New Roman"/>
              </a:rPr>
              <a:t>more-general-than</a:t>
            </a:r>
            <a:r>
              <a:rPr sz="2200" spc="-14" dirty="0">
                <a:latin typeface="+mn-lt"/>
                <a:cs typeface="Times New Roman"/>
              </a:rPr>
              <a:t> </a:t>
            </a:r>
            <a:r>
              <a:rPr sz="2200" dirty="0">
                <a:latin typeface="+mn-lt"/>
                <a:cs typeface="Times New Roman"/>
              </a:rPr>
              <a:t>partial</a:t>
            </a:r>
            <a:r>
              <a:rPr sz="2200" spc="-18" dirty="0">
                <a:latin typeface="+mn-lt"/>
                <a:cs typeface="Times New Roman"/>
              </a:rPr>
              <a:t> </a:t>
            </a:r>
            <a:r>
              <a:rPr sz="2200" dirty="0">
                <a:latin typeface="+mn-lt"/>
                <a:cs typeface="Times New Roman"/>
              </a:rPr>
              <a:t>ordering</a:t>
            </a:r>
            <a:r>
              <a:rPr sz="2200" spc="-45" dirty="0">
                <a:latin typeface="+mn-lt"/>
                <a:cs typeface="Times New Roman"/>
              </a:rPr>
              <a:t> </a:t>
            </a:r>
            <a:r>
              <a:rPr sz="2200" dirty="0">
                <a:latin typeface="+mn-lt"/>
                <a:cs typeface="Times New Roman"/>
              </a:rPr>
              <a:t>and</a:t>
            </a:r>
            <a:r>
              <a:rPr sz="2200" spc="9" dirty="0">
                <a:latin typeface="+mn-lt"/>
                <a:cs typeface="Times New Roman"/>
              </a:rPr>
              <a:t> </a:t>
            </a:r>
            <a:r>
              <a:rPr sz="2200" dirty="0">
                <a:latin typeface="+mn-lt"/>
                <a:cs typeface="Times New Roman"/>
              </a:rPr>
              <a:t>maintaining</a:t>
            </a:r>
            <a:r>
              <a:rPr sz="2200" spc="-59" dirty="0">
                <a:latin typeface="+mn-lt"/>
                <a:cs typeface="Times New Roman"/>
              </a:rPr>
              <a:t> </a:t>
            </a:r>
            <a:r>
              <a:rPr sz="2200" spc="-5" dirty="0">
                <a:latin typeface="+mn-lt"/>
                <a:cs typeface="Times New Roman"/>
              </a:rPr>
              <a:t>a </a:t>
            </a:r>
            <a:r>
              <a:rPr sz="2200" spc="-427" dirty="0">
                <a:latin typeface="+mn-lt"/>
                <a:cs typeface="Times New Roman"/>
              </a:rPr>
              <a:t> </a:t>
            </a:r>
            <a:r>
              <a:rPr sz="2200" dirty="0">
                <a:latin typeface="+mn-lt"/>
                <a:cs typeface="Times New Roman"/>
              </a:rPr>
              <a:t>compact</a:t>
            </a:r>
            <a:r>
              <a:rPr sz="2200" spc="-27" dirty="0">
                <a:latin typeface="+mn-lt"/>
                <a:cs typeface="Times New Roman"/>
              </a:rPr>
              <a:t> </a:t>
            </a:r>
            <a:r>
              <a:rPr sz="2200" dirty="0">
                <a:latin typeface="+mn-lt"/>
                <a:cs typeface="Times New Roman"/>
              </a:rPr>
              <a:t>representation</a:t>
            </a:r>
            <a:r>
              <a:rPr sz="2200" spc="-64" dirty="0">
                <a:latin typeface="+mn-lt"/>
                <a:cs typeface="Times New Roman"/>
              </a:rPr>
              <a:t> </a:t>
            </a:r>
            <a:r>
              <a:rPr sz="2200" dirty="0">
                <a:latin typeface="+mn-lt"/>
                <a:cs typeface="Times New Roman"/>
              </a:rPr>
              <a:t>of</a:t>
            </a:r>
            <a:r>
              <a:rPr sz="2200" spc="-9" dirty="0">
                <a:latin typeface="+mn-lt"/>
                <a:cs typeface="Times New Roman"/>
              </a:rPr>
              <a:t> </a:t>
            </a:r>
            <a:r>
              <a:rPr sz="2200" dirty="0">
                <a:latin typeface="+mn-lt"/>
                <a:cs typeface="Times New Roman"/>
              </a:rPr>
              <a:t>the</a:t>
            </a:r>
            <a:r>
              <a:rPr sz="2200" spc="-32" dirty="0">
                <a:latin typeface="+mn-lt"/>
                <a:cs typeface="Times New Roman"/>
              </a:rPr>
              <a:t> </a:t>
            </a:r>
            <a:r>
              <a:rPr sz="2200" dirty="0">
                <a:latin typeface="+mn-lt"/>
                <a:cs typeface="Times New Roman"/>
              </a:rPr>
              <a:t>set</a:t>
            </a:r>
            <a:r>
              <a:rPr sz="2200" spc="-23" dirty="0">
                <a:latin typeface="+mn-lt"/>
                <a:cs typeface="Times New Roman"/>
              </a:rPr>
              <a:t> </a:t>
            </a:r>
            <a:r>
              <a:rPr sz="2200" dirty="0">
                <a:latin typeface="+mn-lt"/>
                <a:cs typeface="Times New Roman"/>
              </a:rPr>
              <a:t>of</a:t>
            </a:r>
            <a:r>
              <a:rPr sz="2200" spc="-9" dirty="0">
                <a:latin typeface="+mn-lt"/>
                <a:cs typeface="Times New Roman"/>
              </a:rPr>
              <a:t> </a:t>
            </a:r>
            <a:r>
              <a:rPr sz="2200" dirty="0">
                <a:latin typeface="+mn-lt"/>
                <a:cs typeface="Times New Roman"/>
              </a:rPr>
              <a:t>consistent</a:t>
            </a:r>
            <a:r>
              <a:rPr sz="2200" spc="-86" dirty="0">
                <a:latin typeface="+mn-lt"/>
                <a:cs typeface="Times New Roman"/>
              </a:rPr>
              <a:t> </a:t>
            </a:r>
            <a:r>
              <a:rPr sz="2200" dirty="0">
                <a:latin typeface="+mn-lt"/>
                <a:cs typeface="Times New Roman"/>
              </a:rPr>
              <a:t>hypotheses.</a:t>
            </a:r>
          </a:p>
        </p:txBody>
      </p:sp>
    </p:spTree>
    <p:extLst>
      <p:ext uri="{BB962C8B-B14F-4D97-AF65-F5344CB8AC3E}">
        <p14:creationId xmlns:p14="http://schemas.microsoft.com/office/powerpoint/2010/main" val="3763815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5170" y="741872"/>
            <a:ext cx="10048827" cy="5853841"/>
          </a:xfrm>
          <a:prstGeom prst="rect">
            <a:avLst/>
          </a:prstGeom>
        </p:spPr>
      </p:pic>
      <p:sp>
        <p:nvSpPr>
          <p:cNvPr id="3" name="TextBox 2"/>
          <p:cNvSpPr txBox="1"/>
          <p:nvPr/>
        </p:nvSpPr>
        <p:spPr>
          <a:xfrm>
            <a:off x="3485073" y="362308"/>
            <a:ext cx="5088522" cy="461665"/>
          </a:xfrm>
          <a:prstGeom prst="rect">
            <a:avLst/>
          </a:prstGeom>
          <a:noFill/>
        </p:spPr>
        <p:txBody>
          <a:bodyPr wrap="square" rtlCol="0">
            <a:spAutoFit/>
          </a:bodyPr>
          <a:lstStyle/>
          <a:p>
            <a:r>
              <a:rPr lang="en-IN" sz="2400" b="1" u="sng" dirty="0" smtClean="0"/>
              <a:t>Candidate Elimination Algorithm </a:t>
            </a:r>
            <a:endParaRPr lang="en-IN" sz="2400" b="1" u="sng" dirty="0"/>
          </a:p>
        </p:txBody>
      </p:sp>
    </p:spTree>
    <p:extLst>
      <p:ext uri="{BB962C8B-B14F-4D97-AF65-F5344CB8AC3E}">
        <p14:creationId xmlns:p14="http://schemas.microsoft.com/office/powerpoint/2010/main" val="3490834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8197"/>
            <a:ext cx="8816197" cy="69373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p:cNvPicPr>
          <p:nvPr/>
        </p:nvPicPr>
        <p:blipFill>
          <a:blip r:embed="rId3"/>
          <a:stretch>
            <a:fillRect/>
          </a:stretch>
        </p:blipFill>
        <p:spPr>
          <a:xfrm>
            <a:off x="7328124" y="2829015"/>
            <a:ext cx="4195346" cy="3053418"/>
          </a:xfrm>
          <a:prstGeom prst="rect">
            <a:avLst/>
          </a:prstGeom>
        </p:spPr>
      </p:pic>
    </p:spTree>
    <p:extLst>
      <p:ext uri="{BB962C8B-B14F-4D97-AF65-F5344CB8AC3E}">
        <p14:creationId xmlns:p14="http://schemas.microsoft.com/office/powerpoint/2010/main" val="807211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740" y="207034"/>
            <a:ext cx="8435016" cy="64266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0101826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8786813"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076530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hypothesis testing ?</a:t>
            </a:r>
            <a:endParaRPr lang="en-US" dirty="0"/>
          </a:p>
        </p:txBody>
      </p:sp>
      <p:sp>
        <p:nvSpPr>
          <p:cNvPr id="3" name="Content Placeholder 2"/>
          <p:cNvSpPr>
            <a:spLocks noGrp="1"/>
          </p:cNvSpPr>
          <p:nvPr>
            <p:ph idx="1"/>
          </p:nvPr>
        </p:nvSpPr>
        <p:spPr>
          <a:xfrm>
            <a:off x="609600" y="1417639"/>
            <a:ext cx="10972800" cy="5013641"/>
          </a:xfrm>
        </p:spPr>
        <p:txBody>
          <a:bodyPr>
            <a:normAutofit/>
          </a:bodyPr>
          <a:lstStyle/>
          <a:p>
            <a:r>
              <a:rPr lang="en-US" sz="2600" dirty="0"/>
              <a:t>a statistical method that is used in making statistical decisions using experimental data. </a:t>
            </a:r>
            <a:endParaRPr lang="en-US" sz="2600" dirty="0" smtClean="0"/>
          </a:p>
          <a:p>
            <a:r>
              <a:rPr lang="en-US" sz="2600" b="1" dirty="0" smtClean="0"/>
              <a:t>Basically </a:t>
            </a:r>
            <a:r>
              <a:rPr lang="en-US" sz="2600" b="1" dirty="0"/>
              <a:t>an</a:t>
            </a:r>
            <a:r>
              <a:rPr lang="en-US" sz="2600" dirty="0"/>
              <a:t> </a:t>
            </a:r>
            <a:r>
              <a:rPr lang="en-US" sz="2600" b="1" dirty="0"/>
              <a:t>assumption </a:t>
            </a:r>
            <a:r>
              <a:rPr lang="en-US" sz="2600" dirty="0"/>
              <a:t>that we make about the population parameter</a:t>
            </a:r>
            <a:r>
              <a:rPr lang="en-US" sz="2600" dirty="0" smtClean="0"/>
              <a:t>.</a:t>
            </a:r>
          </a:p>
          <a:p>
            <a:r>
              <a:rPr lang="en-US" sz="2600" dirty="0"/>
              <a:t>A hypothesis test evaluates two mutually exclusive statements about a population to determine which statement is best supported by the sample data. </a:t>
            </a:r>
            <a:endParaRPr lang="en-US" sz="2600" dirty="0" smtClean="0"/>
          </a:p>
          <a:p>
            <a:r>
              <a:rPr lang="en-US" sz="2600" dirty="0" smtClean="0"/>
              <a:t>When </a:t>
            </a:r>
            <a:r>
              <a:rPr lang="en-US" sz="2600" dirty="0"/>
              <a:t>we say that a finding is statistically significant, it’s thanks to a hypothesis test.</a:t>
            </a:r>
          </a:p>
        </p:txBody>
      </p:sp>
    </p:spTree>
    <p:extLst>
      <p:ext uri="{BB962C8B-B14F-4D97-AF65-F5344CB8AC3E}">
        <p14:creationId xmlns:p14="http://schemas.microsoft.com/office/powerpoint/2010/main" val="468078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440" y="-91440"/>
            <a:ext cx="9001125"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4937760" y="5143500"/>
            <a:ext cx="6560820" cy="477054"/>
          </a:xfrm>
          <a:prstGeom prst="rect">
            <a:avLst/>
          </a:prstGeom>
          <a:noFill/>
        </p:spPr>
        <p:txBody>
          <a:bodyPr wrap="square" rtlCol="0">
            <a:spAutoFit/>
          </a:bodyPr>
          <a:lstStyle/>
          <a:p>
            <a:r>
              <a:rPr lang="en-IN" sz="2500" dirty="0" smtClean="0">
                <a:latin typeface="Times New Roman" panose="02020603050405020304" pitchFamily="18" charset="0"/>
                <a:cs typeface="Times New Roman" panose="02020603050405020304" pitchFamily="18" charset="0"/>
              </a:rPr>
              <a:t>3 +</a:t>
            </a:r>
            <a:r>
              <a:rPr lang="en-IN" sz="2500" dirty="0" err="1" smtClean="0">
                <a:latin typeface="Times New Roman" panose="02020603050405020304" pitchFamily="18" charset="0"/>
                <a:cs typeface="Times New Roman" panose="02020603050405020304" pitchFamily="18" charset="0"/>
              </a:rPr>
              <a:t>ve</a:t>
            </a:r>
            <a:r>
              <a:rPr lang="en-IN" sz="2500" dirty="0" smtClean="0">
                <a:latin typeface="Times New Roman" panose="02020603050405020304" pitchFamily="18" charset="0"/>
                <a:cs typeface="Times New Roman" panose="02020603050405020304" pitchFamily="18" charset="0"/>
              </a:rPr>
              <a:t> : disjunction  2 –</a:t>
            </a:r>
            <a:r>
              <a:rPr lang="en-IN" sz="2500" dirty="0" err="1" smtClean="0">
                <a:latin typeface="Times New Roman" panose="02020603050405020304" pitchFamily="18" charset="0"/>
                <a:cs typeface="Times New Roman" panose="02020603050405020304" pitchFamily="18" charset="0"/>
              </a:rPr>
              <a:t>ve</a:t>
            </a:r>
            <a:r>
              <a:rPr lang="en-IN" sz="2500" dirty="0" smtClean="0">
                <a:latin typeface="Times New Roman" panose="02020603050405020304" pitchFamily="18" charset="0"/>
                <a:cs typeface="Times New Roman" panose="02020603050405020304" pitchFamily="18" charset="0"/>
              </a:rPr>
              <a:t> negation of disjunction</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2766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8411766"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8622341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8438555"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1217738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Issues in ML</a:t>
            </a:r>
            <a:endParaRPr lang="en-IN" dirty="0"/>
          </a:p>
        </p:txBody>
      </p:sp>
      <p:sp>
        <p:nvSpPr>
          <p:cNvPr id="3" name="Content Placeholder 2"/>
          <p:cNvSpPr>
            <a:spLocks noGrp="1"/>
          </p:cNvSpPr>
          <p:nvPr>
            <p:ph idx="1"/>
          </p:nvPr>
        </p:nvSpPr>
        <p:spPr/>
        <p:txBody>
          <a:bodyPr>
            <a:normAutofit/>
          </a:bodyPr>
          <a:lstStyle/>
          <a:p>
            <a:pPr>
              <a:lnSpc>
                <a:spcPct val="150000"/>
              </a:lnSpc>
            </a:pPr>
            <a:r>
              <a:rPr lang="en-IN" sz="3200" dirty="0" smtClean="0"/>
              <a:t>Good hypothesis space</a:t>
            </a:r>
          </a:p>
          <a:p>
            <a:pPr>
              <a:lnSpc>
                <a:spcPct val="150000"/>
              </a:lnSpc>
            </a:pPr>
            <a:r>
              <a:rPr lang="en-IN" sz="3200" dirty="0" smtClean="0"/>
              <a:t>Algorithms that work with the hypothesis space</a:t>
            </a:r>
          </a:p>
          <a:p>
            <a:pPr>
              <a:lnSpc>
                <a:spcPct val="150000"/>
              </a:lnSpc>
            </a:pPr>
            <a:r>
              <a:rPr lang="en-IN" sz="3200" dirty="0" smtClean="0"/>
              <a:t>Optimization of accuracy(overfitting)</a:t>
            </a:r>
          </a:p>
          <a:p>
            <a:pPr>
              <a:lnSpc>
                <a:spcPct val="150000"/>
              </a:lnSpc>
            </a:pPr>
            <a:r>
              <a:rPr lang="en-IN" sz="3200" dirty="0" smtClean="0"/>
              <a:t>Confidence in the results</a:t>
            </a:r>
          </a:p>
          <a:p>
            <a:pPr>
              <a:lnSpc>
                <a:spcPct val="150000"/>
              </a:lnSpc>
            </a:pPr>
            <a:r>
              <a:rPr lang="en-IN" sz="3200" dirty="0" smtClean="0"/>
              <a:t>Are some learning problems completely intractable?</a:t>
            </a:r>
          </a:p>
          <a:p>
            <a:endParaRPr lang="en-IN" dirty="0"/>
          </a:p>
        </p:txBody>
      </p:sp>
    </p:spTree>
    <p:extLst>
      <p:ext uri="{BB962C8B-B14F-4D97-AF65-F5344CB8AC3E}">
        <p14:creationId xmlns:p14="http://schemas.microsoft.com/office/powerpoint/2010/main" val="18665969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Final Inferences</a:t>
            </a:r>
            <a:endParaRPr lang="en-IN" dirty="0"/>
          </a:p>
        </p:txBody>
      </p:sp>
      <p:sp>
        <p:nvSpPr>
          <p:cNvPr id="3" name="Content Placeholder 2"/>
          <p:cNvSpPr>
            <a:spLocks noGrp="1"/>
          </p:cNvSpPr>
          <p:nvPr>
            <p:ph idx="1"/>
          </p:nvPr>
        </p:nvSpPr>
        <p:spPr/>
        <p:txBody>
          <a:bodyPr/>
          <a:lstStyle/>
          <a:p>
            <a:r>
              <a:rPr lang="en-IN" dirty="0" smtClean="0"/>
              <a:t>Errors – bias and variance </a:t>
            </a:r>
          </a:p>
          <a:p>
            <a:r>
              <a:rPr lang="en-IN" dirty="0" smtClean="0"/>
              <a:t>Bias- restriction in hypothesis space</a:t>
            </a:r>
          </a:p>
          <a:p>
            <a:r>
              <a:rPr lang="en-IN" dirty="0"/>
              <a:t> </a:t>
            </a:r>
            <a:r>
              <a:rPr lang="en-IN" dirty="0" smtClean="0"/>
              <a:t>(incorrect assumptions)</a:t>
            </a:r>
          </a:p>
          <a:p>
            <a:r>
              <a:rPr lang="en-IN" dirty="0" smtClean="0"/>
              <a:t>Variance-  variance among the results</a:t>
            </a:r>
          </a:p>
          <a:p>
            <a:endParaRPr lang="en-IN" dirty="0"/>
          </a:p>
        </p:txBody>
      </p:sp>
    </p:spTree>
    <p:extLst>
      <p:ext uri="{BB962C8B-B14F-4D97-AF65-F5344CB8AC3E}">
        <p14:creationId xmlns:p14="http://schemas.microsoft.com/office/powerpoint/2010/main" val="2971270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Underfitting</a:t>
            </a:r>
            <a:r>
              <a:rPr lang="en-IN" dirty="0" smtClean="0"/>
              <a:t> and overfitting</a:t>
            </a:r>
            <a:endParaRPr lang="en-IN" dirty="0"/>
          </a:p>
        </p:txBody>
      </p:sp>
      <p:sp>
        <p:nvSpPr>
          <p:cNvPr id="3" name="Content Placeholder 2"/>
          <p:cNvSpPr>
            <a:spLocks noGrp="1"/>
          </p:cNvSpPr>
          <p:nvPr>
            <p:ph idx="1"/>
          </p:nvPr>
        </p:nvSpPr>
        <p:spPr/>
        <p:txBody>
          <a:bodyPr>
            <a:normAutofit lnSpcReduction="10000"/>
          </a:bodyPr>
          <a:lstStyle/>
          <a:p>
            <a:r>
              <a:rPr lang="en-IN" sz="3200" dirty="0" err="1" smtClean="0"/>
              <a:t>Underfitting</a:t>
            </a:r>
            <a:r>
              <a:rPr lang="en-IN" sz="3200" dirty="0" smtClean="0"/>
              <a:t>- Model(simple) to denote all the related features</a:t>
            </a:r>
          </a:p>
          <a:p>
            <a:pPr lvl="1"/>
            <a:r>
              <a:rPr lang="en-IN" sz="3200" dirty="0" smtClean="0"/>
              <a:t> high bias and low variance</a:t>
            </a:r>
          </a:p>
          <a:p>
            <a:pPr lvl="1"/>
            <a:r>
              <a:rPr lang="en-IN" sz="3200" dirty="0" smtClean="0"/>
              <a:t>High training error and test error</a:t>
            </a:r>
          </a:p>
          <a:p>
            <a:r>
              <a:rPr lang="en-IN" sz="3730" dirty="0" smtClean="0"/>
              <a:t>Overfitting –Model (complex and fits all non-related features</a:t>
            </a:r>
          </a:p>
          <a:p>
            <a:pPr lvl="1"/>
            <a:r>
              <a:rPr lang="en-IN" sz="3200" dirty="0"/>
              <a:t>	</a:t>
            </a:r>
            <a:r>
              <a:rPr lang="en-IN" sz="3200" dirty="0" smtClean="0"/>
              <a:t>low bias and high variance</a:t>
            </a:r>
          </a:p>
          <a:p>
            <a:pPr lvl="1"/>
            <a:r>
              <a:rPr lang="en-IN" sz="3200" dirty="0" smtClean="0"/>
              <a:t>Low training error and test error</a:t>
            </a:r>
          </a:p>
          <a:p>
            <a:pPr marL="609600" lvl="1" indent="0">
              <a:buNone/>
            </a:pPr>
            <a:endParaRPr lang="en-IN" dirty="0" smtClean="0"/>
          </a:p>
          <a:p>
            <a:endParaRPr lang="en-IN" dirty="0"/>
          </a:p>
        </p:txBody>
      </p:sp>
    </p:spTree>
    <p:extLst>
      <p:ext uri="{BB962C8B-B14F-4D97-AF65-F5344CB8AC3E}">
        <p14:creationId xmlns:p14="http://schemas.microsoft.com/office/powerpoint/2010/main" val="3796774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Hypothesis</a:t>
            </a:r>
            <a:endParaRPr lang="en-IN" dirty="0"/>
          </a:p>
        </p:txBody>
      </p:sp>
      <p:sp>
        <p:nvSpPr>
          <p:cNvPr id="3" name="Content Placeholder 2"/>
          <p:cNvSpPr>
            <a:spLocks noGrp="1"/>
          </p:cNvSpPr>
          <p:nvPr>
            <p:ph idx="1"/>
          </p:nvPr>
        </p:nvSpPr>
        <p:spPr>
          <a:xfrm>
            <a:off x="609600" y="1600201"/>
            <a:ext cx="10972800" cy="5128403"/>
          </a:xfrm>
        </p:spPr>
        <p:txBody>
          <a:bodyPr>
            <a:normAutofit/>
          </a:bodyPr>
          <a:lstStyle/>
          <a:p>
            <a:r>
              <a:rPr lang="en-IN" sz="3200" dirty="0" smtClean="0"/>
              <a:t>Son – fever – caused by ice-cream  (Null Hypothesis)</a:t>
            </a:r>
          </a:p>
          <a:p>
            <a:r>
              <a:rPr lang="en-IN" sz="3200" dirty="0" smtClean="0"/>
              <a:t>Dad says no it is not due to ice-cream, it might be due to various reasons (alternate hypothesis)</a:t>
            </a:r>
          </a:p>
          <a:p>
            <a:r>
              <a:rPr lang="en-IN" sz="3200" dirty="0" smtClean="0"/>
              <a:t>Various reasons for the fever would be taken and analyze it to prove that alternate hypothesis to be accepted.</a:t>
            </a:r>
            <a:endParaRPr lang="en-IN" sz="3200" dirty="0"/>
          </a:p>
        </p:txBody>
      </p:sp>
    </p:spTree>
    <p:extLst>
      <p:ext uri="{BB962C8B-B14F-4D97-AF65-F5344CB8AC3E}">
        <p14:creationId xmlns:p14="http://schemas.microsoft.com/office/powerpoint/2010/main" val="301877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Hypothesis testing</a:t>
            </a:r>
            <a:endParaRPr lang="en-IN" dirty="0"/>
          </a:p>
        </p:txBody>
      </p:sp>
      <p:sp>
        <p:nvSpPr>
          <p:cNvPr id="3" name="Content Placeholder 2"/>
          <p:cNvSpPr>
            <a:spLocks noGrp="1"/>
          </p:cNvSpPr>
          <p:nvPr>
            <p:ph idx="1"/>
          </p:nvPr>
        </p:nvSpPr>
        <p:spPr>
          <a:xfrm>
            <a:off x="368061" y="1134375"/>
            <a:ext cx="10972800" cy="4525963"/>
          </a:xfrm>
        </p:spPr>
        <p:txBody>
          <a:bodyPr/>
          <a:lstStyle/>
          <a:p>
            <a:r>
              <a:rPr lang="en-IN" sz="3000" dirty="0" smtClean="0"/>
              <a:t>P value (small) p &lt; 0.05 null hypothesis is rejected</a:t>
            </a:r>
          </a:p>
          <a:p>
            <a:r>
              <a:rPr lang="en-IN" sz="3000" dirty="0" smtClean="0"/>
              <a:t>P value (large) p &gt; 0.05 null hypothesis is accepted.</a:t>
            </a:r>
          </a:p>
          <a:p>
            <a:pPr marL="0" indent="0">
              <a:buNone/>
            </a:pPr>
            <a:endParaRPr lang="en-IN" dirty="0"/>
          </a:p>
        </p:txBody>
      </p:sp>
      <p:pic>
        <p:nvPicPr>
          <p:cNvPr id="4" name="Picture 3"/>
          <p:cNvPicPr>
            <a:picLocks noChangeAspect="1"/>
          </p:cNvPicPr>
          <p:nvPr/>
        </p:nvPicPr>
        <p:blipFill>
          <a:blip r:embed="rId2"/>
          <a:stretch>
            <a:fillRect/>
          </a:stretch>
        </p:blipFill>
        <p:spPr>
          <a:xfrm>
            <a:off x="6538823" y="2277375"/>
            <a:ext cx="4634362" cy="4738740"/>
          </a:xfrm>
          <a:prstGeom prst="rect">
            <a:avLst/>
          </a:prstGeom>
        </p:spPr>
      </p:pic>
    </p:spTree>
    <p:extLst>
      <p:ext uri="{BB962C8B-B14F-4D97-AF65-F5344CB8AC3E}">
        <p14:creationId xmlns:p14="http://schemas.microsoft.com/office/powerpoint/2010/main" val="357414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760531"/>
          </a:xfrm>
        </p:spPr>
        <p:txBody>
          <a:bodyPr>
            <a:normAutofit/>
          </a:bodyPr>
          <a:lstStyle/>
          <a:p>
            <a:r>
              <a:rPr lang="en-IN" dirty="0" smtClean="0"/>
              <a:t>Example</a:t>
            </a:r>
            <a:endParaRPr lang="en-IN" dirty="0"/>
          </a:p>
        </p:txBody>
      </p:sp>
      <p:sp>
        <p:nvSpPr>
          <p:cNvPr id="3" name="Content Placeholder 2"/>
          <p:cNvSpPr>
            <a:spLocks noGrp="1"/>
          </p:cNvSpPr>
          <p:nvPr>
            <p:ph idx="1"/>
          </p:nvPr>
        </p:nvSpPr>
        <p:spPr>
          <a:xfrm>
            <a:off x="396815" y="1259457"/>
            <a:ext cx="11369615" cy="5598543"/>
          </a:xfrm>
        </p:spPr>
        <p:txBody>
          <a:bodyPr>
            <a:normAutofit fontScale="62500" lnSpcReduction="20000"/>
          </a:bodyPr>
          <a:lstStyle/>
          <a:p>
            <a:pPr algn="just"/>
            <a:r>
              <a:rPr lang="en-US" dirty="0"/>
              <a:t>Is it true that vitamin C has the ability to cure or prevent the common cold? Or is it just a myth? There's nothing like an in-depth experiment to get to the bottom of it all. A potential hypothesis test could look something like this:</a:t>
            </a:r>
          </a:p>
          <a:p>
            <a:pPr algn="just"/>
            <a:r>
              <a:rPr lang="en-US" b="1" dirty="0">
                <a:solidFill>
                  <a:srgbClr val="00B050"/>
                </a:solidFill>
              </a:rPr>
              <a:t>Null hypothesis</a:t>
            </a:r>
            <a:r>
              <a:rPr lang="en-US" dirty="0">
                <a:solidFill>
                  <a:srgbClr val="00B050"/>
                </a:solidFill>
              </a:rPr>
              <a:t> - Children who take vitamin C are no less likely to become ill during flu season.</a:t>
            </a:r>
          </a:p>
          <a:p>
            <a:pPr algn="just"/>
            <a:r>
              <a:rPr lang="en-US" b="1" dirty="0">
                <a:solidFill>
                  <a:srgbClr val="FF0000"/>
                </a:solidFill>
              </a:rPr>
              <a:t>Alternative hypothesis</a:t>
            </a:r>
            <a:r>
              <a:rPr lang="en-US" dirty="0">
                <a:solidFill>
                  <a:srgbClr val="FF0000"/>
                </a:solidFill>
              </a:rPr>
              <a:t> - Children who take vitamin C are less likely to become ill during flu season.</a:t>
            </a:r>
          </a:p>
          <a:p>
            <a:pPr algn="just"/>
            <a:r>
              <a:rPr lang="en-US" b="1" dirty="0"/>
              <a:t>Significance level</a:t>
            </a:r>
            <a:r>
              <a:rPr lang="en-US" dirty="0"/>
              <a:t> - The significance level is </a:t>
            </a:r>
            <a:r>
              <a:rPr lang="en-US" dirty="0">
                <a:solidFill>
                  <a:srgbClr val="7030A0"/>
                </a:solidFill>
              </a:rPr>
              <a:t>0.05</a:t>
            </a:r>
            <a:r>
              <a:rPr lang="en-US" dirty="0"/>
              <a:t>.</a:t>
            </a:r>
          </a:p>
          <a:p>
            <a:pPr algn="just"/>
            <a:r>
              <a:rPr lang="en-US" b="1" dirty="0"/>
              <a:t>P-value</a:t>
            </a:r>
            <a:r>
              <a:rPr lang="en-US" dirty="0"/>
              <a:t> </a:t>
            </a:r>
            <a:r>
              <a:rPr lang="en-US" u="sng" dirty="0"/>
              <a:t>- The p-value is calculated to be 0.20</a:t>
            </a:r>
            <a:r>
              <a:rPr lang="en-US" dirty="0"/>
              <a:t>.</a:t>
            </a:r>
          </a:p>
          <a:p>
            <a:pPr algn="just"/>
            <a:r>
              <a:rPr lang="en-US" b="1" dirty="0"/>
              <a:t>Conclusion</a:t>
            </a:r>
            <a:r>
              <a:rPr lang="en-US" dirty="0"/>
              <a:t> - </a:t>
            </a:r>
            <a:r>
              <a:rPr lang="en-US" dirty="0" smtClean="0"/>
              <a:t>After </a:t>
            </a:r>
            <a:r>
              <a:rPr lang="en-US" dirty="0"/>
              <a:t>conducting your statistical analysis on the results, you determine a p-value of 0.20. That is above the desired significance level of 0.05, and thus you fail to reject the null hypothesis. Based on your experiment, there is no support for the (alternative) hypothesis that vitamin C can prevent colds.</a:t>
            </a:r>
          </a:p>
          <a:p>
            <a:endParaRPr lang="en-IN" dirty="0"/>
          </a:p>
        </p:txBody>
      </p:sp>
    </p:spTree>
    <p:extLst>
      <p:ext uri="{BB962C8B-B14F-4D97-AF65-F5344CB8AC3E}">
        <p14:creationId xmlns:p14="http://schemas.microsoft.com/office/powerpoint/2010/main" val="2181765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30" y="136616"/>
            <a:ext cx="10972800" cy="1143000"/>
          </a:xfrm>
        </p:spPr>
        <p:txBody>
          <a:bodyPr/>
          <a:lstStyle/>
          <a:p>
            <a:r>
              <a:rPr lang="en-IN" dirty="0" smtClean="0"/>
              <a:t>Concept</a:t>
            </a:r>
            <a:endParaRPr lang="en-IN" dirty="0"/>
          </a:p>
        </p:txBody>
      </p:sp>
      <p:sp>
        <p:nvSpPr>
          <p:cNvPr id="3" name="Content Placeholder 2"/>
          <p:cNvSpPr>
            <a:spLocks noGrp="1"/>
          </p:cNvSpPr>
          <p:nvPr>
            <p:ph idx="1"/>
          </p:nvPr>
        </p:nvSpPr>
        <p:spPr>
          <a:xfrm>
            <a:off x="678611" y="1055329"/>
            <a:ext cx="10972800" cy="5440361"/>
          </a:xfrm>
        </p:spPr>
        <p:txBody>
          <a:bodyPr/>
          <a:lstStyle/>
          <a:p>
            <a:r>
              <a:rPr lang="en-IN" dirty="0" smtClean="0"/>
              <a:t>Concept- show as a Boolean function</a:t>
            </a:r>
            <a:endParaRPr lang="en-IN" dirty="0"/>
          </a:p>
        </p:txBody>
      </p:sp>
      <p:pic>
        <p:nvPicPr>
          <p:cNvPr id="4" name="Picture 3"/>
          <p:cNvPicPr>
            <a:picLocks noChangeAspect="1"/>
          </p:cNvPicPr>
          <p:nvPr/>
        </p:nvPicPr>
        <p:blipFill>
          <a:blip r:embed="rId2"/>
          <a:stretch>
            <a:fillRect/>
          </a:stretch>
        </p:blipFill>
        <p:spPr>
          <a:xfrm>
            <a:off x="2070339" y="1733910"/>
            <a:ext cx="8781691" cy="4939701"/>
          </a:xfrm>
          <a:prstGeom prst="rect">
            <a:avLst/>
          </a:prstGeom>
        </p:spPr>
      </p:pic>
    </p:spTree>
    <p:extLst>
      <p:ext uri="{BB962C8B-B14F-4D97-AF65-F5344CB8AC3E}">
        <p14:creationId xmlns:p14="http://schemas.microsoft.com/office/powerpoint/2010/main" val="1698213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Hypothesis-Constraints</a:t>
            </a:r>
            <a:endParaRPr lang="en-IN" dirty="0"/>
          </a:p>
        </p:txBody>
      </p:sp>
      <p:sp>
        <p:nvSpPr>
          <p:cNvPr id="3" name="Content Placeholder 2"/>
          <p:cNvSpPr>
            <a:spLocks noGrp="1"/>
          </p:cNvSpPr>
          <p:nvPr>
            <p:ph idx="1"/>
          </p:nvPr>
        </p:nvSpPr>
        <p:spPr/>
        <p:txBody>
          <a:bodyPr>
            <a:normAutofit/>
          </a:bodyPr>
          <a:lstStyle/>
          <a:p>
            <a:r>
              <a:rPr lang="en-US" sz="2600" dirty="0"/>
              <a:t>a </a:t>
            </a:r>
            <a:r>
              <a:rPr lang="en-US" sz="2600" dirty="0" smtClean="0"/>
              <a:t>hypothesis could be shown </a:t>
            </a:r>
            <a:r>
              <a:rPr lang="en-US" sz="2600" dirty="0"/>
              <a:t>as a vector of some constraints on the attributes</a:t>
            </a:r>
            <a:r>
              <a:rPr lang="en-US" sz="2600" dirty="0" smtClean="0"/>
              <a:t>.</a:t>
            </a:r>
          </a:p>
          <a:p>
            <a:r>
              <a:rPr lang="en-US" sz="2600" dirty="0"/>
              <a:t>a hypothesis consists of 3 constraints</a:t>
            </a:r>
            <a:r>
              <a:rPr lang="en-US" sz="2600" dirty="0" smtClean="0"/>
              <a:t>.</a:t>
            </a:r>
          </a:p>
          <a:p>
            <a:pPr lvl="1">
              <a:buFont typeface="Wingdings" panose="05000000000000000000" pitchFamily="2" charset="2"/>
              <a:buChar char="Ø"/>
            </a:pPr>
            <a:r>
              <a:rPr lang="en-IN" sz="2400" dirty="0"/>
              <a:t>Totally free of constraint </a:t>
            </a:r>
            <a:r>
              <a:rPr lang="en-IN" sz="2400" dirty="0" smtClean="0"/>
              <a:t>-???? (</a:t>
            </a:r>
            <a:r>
              <a:rPr lang="en-IN" sz="2400" dirty="0" smtClean="0">
                <a:solidFill>
                  <a:srgbClr val="FF0000"/>
                </a:solidFill>
              </a:rPr>
              <a:t>Constraint does not have an important role)</a:t>
            </a:r>
          </a:p>
          <a:p>
            <a:pPr lvl="1">
              <a:buFont typeface="Wingdings" panose="05000000000000000000" pitchFamily="2" charset="2"/>
              <a:buChar char="Ø"/>
            </a:pPr>
            <a:r>
              <a:rPr lang="en-US" sz="2400" dirty="0"/>
              <a:t>Strong constraint on the value of the attribute: specified by the exact required value for that particular </a:t>
            </a:r>
            <a:r>
              <a:rPr lang="en-US" sz="2400" dirty="0" smtClean="0"/>
              <a:t>attribute</a:t>
            </a:r>
          </a:p>
          <a:p>
            <a:pPr lvl="1">
              <a:buFont typeface="Wingdings" panose="05000000000000000000" pitchFamily="2" charset="2"/>
              <a:buChar char="Ø"/>
            </a:pPr>
            <a:r>
              <a:rPr lang="en-US" sz="2400" dirty="0"/>
              <a:t>Strong constraint regardless of the value of the attribute</a:t>
            </a:r>
            <a:endParaRPr lang="en-IN" sz="2400" dirty="0"/>
          </a:p>
        </p:txBody>
      </p:sp>
    </p:spTree>
    <p:extLst>
      <p:ext uri="{BB962C8B-B14F-4D97-AF65-F5344CB8AC3E}">
        <p14:creationId xmlns:p14="http://schemas.microsoft.com/office/powerpoint/2010/main" val="37430163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4">
      <a:majorFont>
        <a:latin typeface="Arial Black"/>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5425FA907DEC4D81B8B54EB5FC4F0B" ma:contentTypeVersion="0" ma:contentTypeDescription="Create a new document." ma:contentTypeScope="" ma:versionID="54dddfe82c4eb68c3c5ff8321e3cd7f6">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47CA00-EAF5-42C9-B0BA-064D60C73958}"/>
</file>

<file path=customXml/itemProps2.xml><?xml version="1.0" encoding="utf-8"?>
<ds:datastoreItem xmlns:ds="http://schemas.openxmlformats.org/officeDocument/2006/customXml" ds:itemID="{04946885-8481-492D-9A2C-58A06EF7E0A3}"/>
</file>

<file path=customXml/itemProps3.xml><?xml version="1.0" encoding="utf-8"?>
<ds:datastoreItem xmlns:ds="http://schemas.openxmlformats.org/officeDocument/2006/customXml" ds:itemID="{86512A21-A3C4-4786-AABF-5A898B8CCF43}"/>
</file>

<file path=docProps/app.xml><?xml version="1.0" encoding="utf-8"?>
<Properties xmlns="http://schemas.openxmlformats.org/officeDocument/2006/extended-properties" xmlns:vt="http://schemas.openxmlformats.org/officeDocument/2006/docPropsVTypes">
  <TotalTime>4468</TotalTime>
  <Words>1204</Words>
  <Application>Microsoft Office PowerPoint</Application>
  <PresentationFormat>Widescreen</PresentationFormat>
  <Paragraphs>160</Paragraphs>
  <Slides>45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Black</vt:lpstr>
      <vt:lpstr>Calibri</vt:lpstr>
      <vt:lpstr>Comic Sans MS</vt:lpstr>
      <vt:lpstr>Times New Roman</vt:lpstr>
      <vt:lpstr>Wingdings</vt:lpstr>
      <vt:lpstr>1_Lecture</vt:lpstr>
      <vt:lpstr>Introduction to ML-Module 1</vt:lpstr>
      <vt:lpstr>Concept Learning</vt:lpstr>
      <vt:lpstr>Hypothesis</vt:lpstr>
      <vt:lpstr>What is hypothesis testing ?</vt:lpstr>
      <vt:lpstr>Example- Hypothesis</vt:lpstr>
      <vt:lpstr>Hypothesis testing</vt:lpstr>
      <vt:lpstr>Example</vt:lpstr>
      <vt:lpstr>Concept</vt:lpstr>
      <vt:lpstr>Hypothesis-Constraints</vt:lpstr>
      <vt:lpstr>PowerPoint Presentation</vt:lpstr>
      <vt:lpstr>Hypotheses-Representation</vt:lpstr>
      <vt:lpstr>Example-Hypotheses</vt:lpstr>
      <vt:lpstr>Prototypical Concept Learning Task</vt:lpstr>
      <vt:lpstr>PowerPoint Presentation</vt:lpstr>
      <vt:lpstr>Inductive Learning Hypothesis</vt:lpstr>
      <vt:lpstr>Fundamental assumption of the inductive learning hypothesis</vt:lpstr>
      <vt:lpstr>PowerPoint Presentation</vt:lpstr>
      <vt:lpstr>More-General-Than Relation </vt:lpstr>
      <vt:lpstr>Example</vt:lpstr>
      <vt:lpstr>more-general-than-or-equal-to</vt:lpstr>
      <vt:lpstr>more-specific-than</vt:lpstr>
      <vt:lpstr>General to specific ordering of hypotheses</vt:lpstr>
      <vt:lpstr>FIND-S Algorithm</vt:lpstr>
      <vt:lpstr>PowerPoint Presentation</vt:lpstr>
      <vt:lpstr>FIND-S Algorithm</vt:lpstr>
      <vt:lpstr>PowerPoint Presentation</vt:lpstr>
      <vt:lpstr>FIND-S Algorithm</vt:lpstr>
      <vt:lpstr>Limitations in Find-S</vt:lpstr>
      <vt:lpstr>Consistent and Version Space </vt:lpstr>
      <vt:lpstr>Find out the consistent hypothesis</vt:lpstr>
      <vt:lpstr>version space</vt:lpstr>
      <vt:lpstr>List-Then-Eliminate Algorithm </vt:lpstr>
      <vt:lpstr>PowerPoint Presentation</vt:lpstr>
      <vt:lpstr>PowerPoint Presentation</vt:lpstr>
      <vt:lpstr>Candidate-Elimination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in ML</vt:lpstr>
      <vt:lpstr>Final Inferences</vt:lpstr>
      <vt:lpstr>Underfitting and overfitting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Lenovo</cp:lastModifiedBy>
  <cp:revision>2936</cp:revision>
  <cp:lastPrinted>2014-02-27T08:03:00Z</cp:lastPrinted>
  <dcterms:created xsi:type="dcterms:W3CDTF">2004-08-27T04:16:00Z</dcterms:created>
  <dcterms:modified xsi:type="dcterms:W3CDTF">2022-08-31T17:17:56Z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0x010100E35425FA907DEC4D81B8B54EB5FC4F0B</vt:lpwstr>
  </property>
  <property fmtid="{D5CDD505-2E9C-101B-9397-08002B2CF9AE}" pid="3" name="ICV">
    <vt:lpwstr>3A9D06A5D7554FC38EDA00F89A6CCA12</vt:lpwstr>
  </property>
  <property fmtid="{D5CDD505-2E9C-101B-9397-08002B2CF9AE}" pid="4" name="KSOProductBuildVer">
    <vt:lpwstr>1033-11.2.0.10443</vt:lpwstr>
  </property>
  <property fmtid="{D5CDD505-2E9C-101B-9397-08002B2CF9AE}" pid="5" name="Order">
    <vt:r8>400</vt:r8>
  </property>
  <property fmtid="{D5CDD505-2E9C-101B-9397-08002B2CF9AE}" pid="6" name="xd_Signature">
    <vt:bool>false</vt:bool>
  </property>
  <property fmtid="{D5CDD505-2E9C-101B-9397-08002B2CF9AE}" pid="7" name="xd_ProgID">
    <vt:lpwstr/>
  </property>
  <property fmtid="{D5CDD505-2E9C-101B-9397-08002B2CF9AE}" pid="8" name="_ExtendedDescription">
    <vt:lpwstr/>
  </property>
  <property fmtid="{D5CDD505-2E9C-101B-9397-08002B2CF9AE}" pid="9" name="TriggerFlowInfo">
    <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TemplateUrl">
    <vt:lpwstr/>
  </property>
</Properties>
</file>